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1"/>
  </p:notesMasterIdLst>
  <p:sldIdLst>
    <p:sldId id="256" r:id="rId2"/>
    <p:sldId id="257" r:id="rId3"/>
    <p:sldId id="258" r:id="rId4"/>
    <p:sldId id="278" r:id="rId5"/>
    <p:sldId id="261" r:id="rId6"/>
    <p:sldId id="262" r:id="rId7"/>
    <p:sldId id="266" r:id="rId8"/>
    <p:sldId id="263" r:id="rId9"/>
    <p:sldId id="276" r:id="rId10"/>
    <p:sldId id="264" r:id="rId11"/>
    <p:sldId id="267" r:id="rId12"/>
    <p:sldId id="271" r:id="rId13"/>
    <p:sldId id="272" r:id="rId14"/>
    <p:sldId id="277" r:id="rId15"/>
    <p:sldId id="273" r:id="rId16"/>
    <p:sldId id="275" r:id="rId17"/>
    <p:sldId id="265" r:id="rId18"/>
    <p:sldId id="274" r:id="rId19"/>
    <p:sldId id="279" r:id="rId20"/>
  </p:sldIdLst>
  <p:sldSz cx="18288000" cy="10287000"/>
  <p:notesSz cx="6858000" cy="9144000"/>
  <p:embeddedFontLst>
    <p:embeddedFont>
      <p:font typeface="Cambria Math" panose="02040503050406030204" pitchFamily="18" charset="0"/>
      <p:regular r:id="rId22"/>
    </p:embeddedFont>
    <p:embeddedFont>
      <p:font typeface="Canva Sans" panose="020B0604020202020204" charset="0"/>
      <p:regular r:id="rId23"/>
    </p:embeddedFont>
    <p:embeddedFont>
      <p:font typeface="Canva Sans Bold" panose="020B0604020202020204" charset="0"/>
      <p:regular r:id="rId24"/>
    </p:embeddedFont>
    <p:embeddedFont>
      <p:font typeface="Canva Sans Medium" panose="020B0604020202020204" charset="0"/>
      <p:regular r:id="rId25"/>
    </p:embeddedFont>
    <p:embeddedFont>
      <p:font typeface="Inter" panose="020B0604020202020204" charset="0"/>
      <p:regular r:id="rId26"/>
    </p:embeddedFont>
    <p:embeddedFont>
      <p:font typeface="Inter Bold" panose="020B0604020202020204" charset="0"/>
      <p:regular r:id="rId27"/>
    </p:embeddedFont>
    <p:embeddedFont>
      <p:font typeface="Open Sans Bold" panose="020B0806030504020204" charset="0"/>
      <p:regular r:id="rId28"/>
    </p:embeddedFont>
    <p:embeddedFont>
      <p:font typeface="Ubuntu Bold" panose="020B0804030602030204" charset="0"/>
      <p:regular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BD4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2" d="100"/>
          <a:sy n="42" d="100"/>
        </p:scale>
        <p:origin x="80" y="26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FC24A7-D748-46BB-9052-E34D1288C9D7}" type="datetimeFigureOut">
              <a:rPr lang="en-GB" smtClean="0"/>
              <a:t>28/01/2026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120706-1531-4B5B-A6A4-C6E14F485A7F}" type="slidenum">
              <a:rPr lang="en-GB" smtClean="0"/>
              <a:t>‹#›</a:t>
            </a:fld>
            <a:endParaRPr lang="en-GB"/>
          </a:p>
        </p:txBody>
      </p:sp>
    </p:spTree>
    <p:extLst>
      <p:ext uri="{BB962C8B-B14F-4D97-AF65-F5344CB8AC3E}">
        <p14:creationId xmlns:p14="http://schemas.microsoft.com/office/powerpoint/2010/main" val="39565246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8120706-1531-4B5B-A6A4-C6E14F485A7F}" type="slidenum">
              <a:rPr lang="en-GB" smtClean="0"/>
              <a:t>3</a:t>
            </a:fld>
            <a:endParaRPr lang="en-GB"/>
          </a:p>
        </p:txBody>
      </p:sp>
    </p:spTree>
    <p:extLst>
      <p:ext uri="{BB962C8B-B14F-4D97-AF65-F5344CB8AC3E}">
        <p14:creationId xmlns:p14="http://schemas.microsoft.com/office/powerpoint/2010/main" val="2177764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8120706-1531-4B5B-A6A4-C6E14F485A7F}" type="slidenum">
              <a:rPr lang="en-GB" smtClean="0"/>
              <a:t>4</a:t>
            </a:fld>
            <a:endParaRPr lang="en-GB"/>
          </a:p>
        </p:txBody>
      </p:sp>
    </p:spTree>
    <p:extLst>
      <p:ext uri="{BB962C8B-B14F-4D97-AF65-F5344CB8AC3E}">
        <p14:creationId xmlns:p14="http://schemas.microsoft.com/office/powerpoint/2010/main" val="1662765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1/28/2026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1/28/2026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1/28/2026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1/28/2026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sv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1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39.svg"/><Relationship Id="rId5" Type="http://schemas.openxmlformats.org/officeDocument/2006/relationships/image" Target="../media/image38.png"/><Relationship Id="rId4" Type="http://schemas.openxmlformats.org/officeDocument/2006/relationships/image" Target="../media/image37.svg"/></Relationships>
</file>

<file path=ppt/slides/_rels/slide1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0.png"/><Relationship Id="rId4" Type="http://schemas.openxmlformats.org/officeDocument/2006/relationships/image" Target="../media/image39.svg"/></Relationships>
</file>

<file path=ppt/slides/_rels/slide1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1.png"/><Relationship Id="rId4" Type="http://schemas.openxmlformats.org/officeDocument/2006/relationships/image" Target="../media/image39.svg"/></Relationships>
</file>

<file path=ppt/slides/_rels/slide1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2.png"/><Relationship Id="rId4" Type="http://schemas.openxmlformats.org/officeDocument/2006/relationships/image" Target="../media/image39.svg"/></Relationships>
</file>

<file path=ppt/slides/_rels/slide1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3.png"/><Relationship Id="rId4" Type="http://schemas.openxmlformats.org/officeDocument/2006/relationships/image" Target="../media/image39.svg"/></Relationships>
</file>

<file path=ppt/slides/_rels/slide1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4.png"/><Relationship Id="rId4" Type="http://schemas.openxmlformats.org/officeDocument/2006/relationships/image" Target="../media/image39.svg"/></Relationships>
</file>

<file path=ppt/slides/_rels/slide1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7.svg"/><Relationship Id="rId2" Type="http://schemas.openxmlformats.org/officeDocument/2006/relationships/image" Target="../media/image46.png"/><Relationship Id="rId1" Type="http://schemas.openxmlformats.org/officeDocument/2006/relationships/slideLayout" Target="../slideLayouts/slideLayout7.xml"/><Relationship Id="rId5" Type="http://schemas.openxmlformats.org/officeDocument/2006/relationships/image" Target="../media/image49.svg"/><Relationship Id="rId4" Type="http://schemas.openxmlformats.org/officeDocument/2006/relationships/image" Target="../media/image48.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6.sv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5.png"/><Relationship Id="rId7"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6.svg"/><Relationship Id="rId9" Type="http://schemas.openxmlformats.org/officeDocument/2006/relationships/image" Target="../media/image15.png"/></Relationships>
</file>

<file path=ppt/slides/_rels/slide4.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png"/><Relationship Id="rId3" Type="http://schemas.openxmlformats.org/officeDocument/2006/relationships/image" Target="../media/image1.jpeg"/><Relationship Id="rId7" Type="http://schemas.openxmlformats.org/officeDocument/2006/relationships/image" Target="../media/image19.svg"/><Relationship Id="rId12" Type="http://schemas.openxmlformats.org/officeDocument/2006/relationships/image" Target="../media/image24.svg"/><Relationship Id="rId17" Type="http://schemas.openxmlformats.org/officeDocument/2006/relationships/image" Target="../media/image28.png"/><Relationship Id="rId2" Type="http://schemas.openxmlformats.org/officeDocument/2006/relationships/notesSlide" Target="../notesSlides/notesSlide2.xml"/><Relationship Id="rId16" Type="http://schemas.openxmlformats.org/officeDocument/2006/relationships/hyperlink" Target="https://assets.publishing.service.gov.uk/media/5a7da548ed915d2ac884cb07/PRIMARY_national_curriculum_-_Mathematics_220714.pdf" TargetMode="External"/><Relationship Id="rId1" Type="http://schemas.openxmlformats.org/officeDocument/2006/relationships/slideLayout" Target="../slideLayouts/slideLayout7.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svg"/><Relationship Id="rId15" Type="http://schemas.openxmlformats.org/officeDocument/2006/relationships/image" Target="../media/image27.svg"/><Relationship Id="rId10" Type="http://schemas.openxmlformats.org/officeDocument/2006/relationships/image" Target="../media/image22.svg"/><Relationship Id="rId4" Type="http://schemas.openxmlformats.org/officeDocument/2006/relationships/image" Target="../media/image16.png"/><Relationship Id="rId9" Type="http://schemas.openxmlformats.org/officeDocument/2006/relationships/image" Target="../media/image21.png"/><Relationship Id="rId14" Type="http://schemas.openxmlformats.org/officeDocument/2006/relationships/image" Target="../media/image26.png"/></Relationships>
</file>

<file path=ppt/slides/_rels/slide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svg"/><Relationship Id="rId4" Type="http://schemas.openxmlformats.org/officeDocument/2006/relationships/image" Target="../media/image29.png"/></Relationships>
</file>

<file path=ppt/slides/_rels/slide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3.svg"/></Relationships>
</file>

<file path=ppt/slides/_rels/slide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3.svg"/></Relationships>
</file>

<file path=ppt/slides/_rels/slide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5.svg"/></Relationships>
</file>

<file path=ppt/slides/_rels/slide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5.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GB"/>
          </a:p>
        </p:txBody>
      </p:sp>
      <p:grpSp>
        <p:nvGrpSpPr>
          <p:cNvPr id="3" name="Group 3"/>
          <p:cNvGrpSpPr/>
          <p:nvPr/>
        </p:nvGrpSpPr>
        <p:grpSpPr>
          <a:xfrm>
            <a:off x="13313385" y="1270259"/>
            <a:ext cx="3390055" cy="7632497"/>
            <a:chOff x="0" y="0"/>
            <a:chExt cx="892854" cy="2010205"/>
          </a:xfrm>
        </p:grpSpPr>
        <p:sp>
          <p:nvSpPr>
            <p:cNvPr id="4" name="Freeform 4"/>
            <p:cNvSpPr/>
            <p:nvPr/>
          </p:nvSpPr>
          <p:spPr>
            <a:xfrm>
              <a:off x="0" y="0"/>
              <a:ext cx="892854" cy="2010205"/>
            </a:xfrm>
            <a:custGeom>
              <a:avLst/>
              <a:gdLst/>
              <a:ahLst/>
              <a:cxnLst/>
              <a:rect l="l" t="t" r="r" b="b"/>
              <a:pathLst>
                <a:path w="892854" h="2010205">
                  <a:moveTo>
                    <a:pt x="91349" y="0"/>
                  </a:moveTo>
                  <a:lnTo>
                    <a:pt x="801505" y="0"/>
                  </a:lnTo>
                  <a:cubicBezTo>
                    <a:pt x="825732" y="0"/>
                    <a:pt x="848967" y="9624"/>
                    <a:pt x="866098" y="26755"/>
                  </a:cubicBezTo>
                  <a:cubicBezTo>
                    <a:pt x="883230" y="43887"/>
                    <a:pt x="892854" y="67121"/>
                    <a:pt x="892854" y="91349"/>
                  </a:cubicBezTo>
                  <a:lnTo>
                    <a:pt x="892854" y="1918856"/>
                  </a:lnTo>
                  <a:cubicBezTo>
                    <a:pt x="892854" y="1943084"/>
                    <a:pt x="883230" y="1966318"/>
                    <a:pt x="866098" y="1983450"/>
                  </a:cubicBezTo>
                  <a:cubicBezTo>
                    <a:pt x="848967" y="2000581"/>
                    <a:pt x="825732" y="2010205"/>
                    <a:pt x="801505" y="2010205"/>
                  </a:cubicBezTo>
                  <a:lnTo>
                    <a:pt x="91349" y="2010205"/>
                  </a:lnTo>
                  <a:cubicBezTo>
                    <a:pt x="67121" y="2010205"/>
                    <a:pt x="43887" y="2000581"/>
                    <a:pt x="26755" y="1983450"/>
                  </a:cubicBezTo>
                  <a:cubicBezTo>
                    <a:pt x="9624" y="1966318"/>
                    <a:pt x="0" y="1943084"/>
                    <a:pt x="0" y="1918856"/>
                  </a:cubicBezTo>
                  <a:lnTo>
                    <a:pt x="0" y="91349"/>
                  </a:lnTo>
                  <a:cubicBezTo>
                    <a:pt x="0" y="67121"/>
                    <a:pt x="9624" y="43887"/>
                    <a:pt x="26755" y="26755"/>
                  </a:cubicBezTo>
                  <a:cubicBezTo>
                    <a:pt x="43887" y="9624"/>
                    <a:pt x="67121" y="0"/>
                    <a:pt x="91349" y="0"/>
                  </a:cubicBezTo>
                  <a:close/>
                </a:path>
              </a:pathLst>
            </a:custGeom>
            <a:solidFill>
              <a:srgbClr val="78BFEA"/>
            </a:solidFill>
          </p:spPr>
          <p:txBody>
            <a:bodyPr/>
            <a:lstStyle/>
            <a:p>
              <a:endParaRPr lang="en-GB"/>
            </a:p>
          </p:txBody>
        </p:sp>
        <p:sp>
          <p:nvSpPr>
            <p:cNvPr id="5" name="TextBox 5"/>
            <p:cNvSpPr txBox="1"/>
            <p:nvPr/>
          </p:nvSpPr>
          <p:spPr>
            <a:xfrm>
              <a:off x="0" y="-38100"/>
              <a:ext cx="892854" cy="2048305"/>
            </a:xfrm>
            <a:prstGeom prst="rect">
              <a:avLst/>
            </a:prstGeom>
          </p:spPr>
          <p:txBody>
            <a:bodyPr lIns="50800" tIns="50800" rIns="50800" bIns="50800" rtlCol="0" anchor="ctr"/>
            <a:lstStyle/>
            <a:p>
              <a:pPr algn="ctr">
                <a:lnSpc>
                  <a:spcPts val="2659"/>
                </a:lnSpc>
                <a:spcBef>
                  <a:spcPct val="0"/>
                </a:spcBef>
              </a:pPr>
              <a:endParaRPr/>
            </a:p>
          </p:txBody>
        </p:sp>
      </p:grpSp>
      <p:sp>
        <p:nvSpPr>
          <p:cNvPr id="6" name="Freeform 6"/>
          <p:cNvSpPr/>
          <p:nvPr/>
        </p:nvSpPr>
        <p:spPr>
          <a:xfrm>
            <a:off x="10321213" y="8200416"/>
            <a:ext cx="5664430" cy="587685"/>
          </a:xfrm>
          <a:custGeom>
            <a:avLst/>
            <a:gdLst/>
            <a:ahLst/>
            <a:cxnLst/>
            <a:rect l="l" t="t" r="r" b="b"/>
            <a:pathLst>
              <a:path w="5664430" h="587685">
                <a:moveTo>
                  <a:pt x="0" y="0"/>
                </a:moveTo>
                <a:lnTo>
                  <a:pt x="5664430" y="0"/>
                </a:lnTo>
                <a:lnTo>
                  <a:pt x="5664430" y="587685"/>
                </a:lnTo>
                <a:lnTo>
                  <a:pt x="0" y="587685"/>
                </a:lnTo>
                <a:lnTo>
                  <a:pt x="0" y="0"/>
                </a:lnTo>
                <a:close/>
              </a:path>
            </a:pathLst>
          </a:custGeom>
          <a:blipFill>
            <a:blip r:embed="rId3"/>
            <a:stretch>
              <a:fillRect/>
            </a:stretch>
          </a:blipFill>
        </p:spPr>
        <p:txBody>
          <a:bodyPr/>
          <a:lstStyle/>
          <a:p>
            <a:endParaRPr lang="en-GB"/>
          </a:p>
        </p:txBody>
      </p:sp>
      <p:grpSp>
        <p:nvGrpSpPr>
          <p:cNvPr id="7" name="Group 7"/>
          <p:cNvGrpSpPr/>
          <p:nvPr/>
        </p:nvGrpSpPr>
        <p:grpSpPr>
          <a:xfrm>
            <a:off x="538832" y="9587478"/>
            <a:ext cx="2248568" cy="581409"/>
            <a:chOff x="0" y="0"/>
            <a:chExt cx="592215" cy="153128"/>
          </a:xfrm>
          <a:solidFill>
            <a:srgbClr val="002060"/>
          </a:solidFill>
        </p:grpSpPr>
        <p:sp>
          <p:nvSpPr>
            <p:cNvPr id="8" name="Freeform 8"/>
            <p:cNvSpPr/>
            <p:nvPr/>
          </p:nvSpPr>
          <p:spPr>
            <a:xfrm>
              <a:off x="0" y="0"/>
              <a:ext cx="592215" cy="153128"/>
            </a:xfrm>
            <a:custGeom>
              <a:avLst/>
              <a:gdLst/>
              <a:ahLst/>
              <a:cxnLst/>
              <a:rect l="l" t="t" r="r" b="b"/>
              <a:pathLst>
                <a:path w="592215" h="153128">
                  <a:moveTo>
                    <a:pt x="76564" y="0"/>
                  </a:moveTo>
                  <a:lnTo>
                    <a:pt x="515651" y="0"/>
                  </a:lnTo>
                  <a:cubicBezTo>
                    <a:pt x="557936" y="0"/>
                    <a:pt x="592215" y="34279"/>
                    <a:pt x="592215" y="76564"/>
                  </a:cubicBezTo>
                  <a:lnTo>
                    <a:pt x="592215" y="76564"/>
                  </a:lnTo>
                  <a:cubicBezTo>
                    <a:pt x="592215" y="118849"/>
                    <a:pt x="557936" y="153128"/>
                    <a:pt x="515651" y="153128"/>
                  </a:cubicBezTo>
                  <a:lnTo>
                    <a:pt x="76564" y="153128"/>
                  </a:lnTo>
                  <a:cubicBezTo>
                    <a:pt x="34279" y="153128"/>
                    <a:pt x="0" y="118849"/>
                    <a:pt x="0" y="76564"/>
                  </a:cubicBezTo>
                  <a:lnTo>
                    <a:pt x="0" y="76564"/>
                  </a:lnTo>
                  <a:cubicBezTo>
                    <a:pt x="0" y="34279"/>
                    <a:pt x="34279" y="0"/>
                    <a:pt x="76564" y="0"/>
                  </a:cubicBezTo>
                  <a:close/>
                </a:path>
              </a:pathLst>
            </a:custGeom>
            <a:grpFill/>
          </p:spPr>
          <p:txBody>
            <a:bodyPr/>
            <a:lstStyle/>
            <a:p>
              <a:endParaRPr lang="en-GB"/>
            </a:p>
          </p:txBody>
        </p:sp>
        <p:sp>
          <p:nvSpPr>
            <p:cNvPr id="9" name="TextBox 9"/>
            <p:cNvSpPr txBox="1"/>
            <p:nvPr/>
          </p:nvSpPr>
          <p:spPr>
            <a:xfrm>
              <a:off x="0" y="-47625"/>
              <a:ext cx="592215" cy="200753"/>
            </a:xfrm>
            <a:prstGeom prst="rect">
              <a:avLst/>
            </a:prstGeom>
            <a:grpFill/>
          </p:spPr>
          <p:txBody>
            <a:bodyPr lIns="50800" tIns="50800" rIns="50800" bIns="50800" rtlCol="0" anchor="ctr"/>
            <a:lstStyle/>
            <a:p>
              <a:pPr algn="ctr">
                <a:lnSpc>
                  <a:spcPts val="3261"/>
                </a:lnSpc>
              </a:pPr>
              <a:endParaRPr/>
            </a:p>
          </p:txBody>
        </p:sp>
      </p:grpSp>
      <p:grpSp>
        <p:nvGrpSpPr>
          <p:cNvPr id="10" name="Group 10"/>
          <p:cNvGrpSpPr/>
          <p:nvPr/>
        </p:nvGrpSpPr>
        <p:grpSpPr>
          <a:xfrm>
            <a:off x="538832" y="8285304"/>
            <a:ext cx="2248568" cy="502796"/>
            <a:chOff x="0" y="0"/>
            <a:chExt cx="592215" cy="132424"/>
          </a:xfrm>
          <a:solidFill>
            <a:schemeClr val="tx2">
              <a:lumMod val="40000"/>
              <a:lumOff val="60000"/>
            </a:schemeClr>
          </a:solidFill>
        </p:grpSpPr>
        <p:sp>
          <p:nvSpPr>
            <p:cNvPr id="11" name="Freeform 11"/>
            <p:cNvSpPr/>
            <p:nvPr/>
          </p:nvSpPr>
          <p:spPr>
            <a:xfrm>
              <a:off x="0" y="0"/>
              <a:ext cx="592215" cy="132424"/>
            </a:xfrm>
            <a:custGeom>
              <a:avLst/>
              <a:gdLst/>
              <a:ahLst/>
              <a:cxnLst/>
              <a:rect l="l" t="t" r="r" b="b"/>
              <a:pathLst>
                <a:path w="592215" h="132424">
                  <a:moveTo>
                    <a:pt x="66212" y="0"/>
                  </a:moveTo>
                  <a:lnTo>
                    <a:pt x="526004" y="0"/>
                  </a:lnTo>
                  <a:cubicBezTo>
                    <a:pt x="562571" y="0"/>
                    <a:pt x="592215" y="29644"/>
                    <a:pt x="592215" y="66212"/>
                  </a:cubicBezTo>
                  <a:lnTo>
                    <a:pt x="592215" y="66212"/>
                  </a:lnTo>
                  <a:cubicBezTo>
                    <a:pt x="592215" y="83772"/>
                    <a:pt x="585240" y="100614"/>
                    <a:pt x="572822" y="113031"/>
                  </a:cubicBezTo>
                  <a:cubicBezTo>
                    <a:pt x="560405" y="125448"/>
                    <a:pt x="543564" y="132424"/>
                    <a:pt x="526004" y="132424"/>
                  </a:cubicBezTo>
                  <a:lnTo>
                    <a:pt x="66212" y="132424"/>
                  </a:lnTo>
                  <a:cubicBezTo>
                    <a:pt x="48651" y="132424"/>
                    <a:pt x="31810" y="125448"/>
                    <a:pt x="19393" y="113031"/>
                  </a:cubicBezTo>
                  <a:cubicBezTo>
                    <a:pt x="6976" y="100614"/>
                    <a:pt x="0" y="83772"/>
                    <a:pt x="0" y="66212"/>
                  </a:cubicBezTo>
                  <a:lnTo>
                    <a:pt x="0" y="66212"/>
                  </a:lnTo>
                  <a:cubicBezTo>
                    <a:pt x="0" y="48651"/>
                    <a:pt x="6976" y="31810"/>
                    <a:pt x="19393" y="19393"/>
                  </a:cubicBezTo>
                  <a:cubicBezTo>
                    <a:pt x="31810" y="6976"/>
                    <a:pt x="48651" y="0"/>
                    <a:pt x="66212" y="0"/>
                  </a:cubicBezTo>
                  <a:close/>
                </a:path>
              </a:pathLst>
            </a:custGeom>
            <a:grpFill/>
          </p:spPr>
          <p:txBody>
            <a:bodyPr/>
            <a:lstStyle/>
            <a:p>
              <a:endParaRPr lang="en-GB"/>
            </a:p>
          </p:txBody>
        </p:sp>
        <p:sp>
          <p:nvSpPr>
            <p:cNvPr id="12" name="TextBox 12"/>
            <p:cNvSpPr txBox="1"/>
            <p:nvPr/>
          </p:nvSpPr>
          <p:spPr>
            <a:xfrm>
              <a:off x="0" y="-47625"/>
              <a:ext cx="592215" cy="180049"/>
            </a:xfrm>
            <a:prstGeom prst="rect">
              <a:avLst/>
            </a:prstGeom>
            <a:grpFill/>
          </p:spPr>
          <p:txBody>
            <a:bodyPr lIns="50800" tIns="50800" rIns="50800" bIns="50800" rtlCol="0" anchor="ctr"/>
            <a:lstStyle/>
            <a:p>
              <a:pPr algn="ctr">
                <a:lnSpc>
                  <a:spcPts val="3261"/>
                </a:lnSpc>
              </a:pPr>
              <a:endParaRPr/>
            </a:p>
          </p:txBody>
        </p:sp>
      </p:grpSp>
      <p:sp>
        <p:nvSpPr>
          <p:cNvPr id="13" name="Freeform 13"/>
          <p:cNvSpPr/>
          <p:nvPr/>
        </p:nvSpPr>
        <p:spPr>
          <a:xfrm>
            <a:off x="15669704" y="4358117"/>
            <a:ext cx="631878" cy="728390"/>
          </a:xfrm>
          <a:custGeom>
            <a:avLst/>
            <a:gdLst/>
            <a:ahLst/>
            <a:cxnLst/>
            <a:rect l="l" t="t" r="r" b="b"/>
            <a:pathLst>
              <a:path w="631878" h="728390">
                <a:moveTo>
                  <a:pt x="0" y="0"/>
                </a:moveTo>
                <a:lnTo>
                  <a:pt x="631878" y="0"/>
                </a:lnTo>
                <a:lnTo>
                  <a:pt x="631878" y="728390"/>
                </a:lnTo>
                <a:lnTo>
                  <a:pt x="0" y="72839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grpSp>
        <p:nvGrpSpPr>
          <p:cNvPr id="14" name="Group 14"/>
          <p:cNvGrpSpPr/>
          <p:nvPr/>
        </p:nvGrpSpPr>
        <p:grpSpPr>
          <a:xfrm>
            <a:off x="16090211" y="1831401"/>
            <a:ext cx="1169089" cy="1253398"/>
            <a:chOff x="0" y="0"/>
            <a:chExt cx="307908" cy="330113"/>
          </a:xfrm>
        </p:grpSpPr>
        <p:sp>
          <p:nvSpPr>
            <p:cNvPr id="15" name="Freeform 15"/>
            <p:cNvSpPr/>
            <p:nvPr/>
          </p:nvSpPr>
          <p:spPr>
            <a:xfrm>
              <a:off x="0" y="0"/>
              <a:ext cx="307908" cy="330113"/>
            </a:xfrm>
            <a:custGeom>
              <a:avLst/>
              <a:gdLst/>
              <a:ahLst/>
              <a:cxnLst/>
              <a:rect l="l" t="t" r="r" b="b"/>
              <a:pathLst>
                <a:path w="307908" h="330113">
                  <a:moveTo>
                    <a:pt x="153954" y="0"/>
                  </a:moveTo>
                  <a:lnTo>
                    <a:pt x="153954" y="0"/>
                  </a:lnTo>
                  <a:cubicBezTo>
                    <a:pt x="194785" y="0"/>
                    <a:pt x="233944" y="16220"/>
                    <a:pt x="262816" y="45092"/>
                  </a:cubicBezTo>
                  <a:cubicBezTo>
                    <a:pt x="291688" y="73964"/>
                    <a:pt x="307908" y="113123"/>
                    <a:pt x="307908" y="153954"/>
                  </a:cubicBezTo>
                  <a:lnTo>
                    <a:pt x="307908" y="176159"/>
                  </a:lnTo>
                  <a:cubicBezTo>
                    <a:pt x="307908" y="261185"/>
                    <a:pt x="238981" y="330113"/>
                    <a:pt x="153954" y="330113"/>
                  </a:cubicBezTo>
                  <a:lnTo>
                    <a:pt x="153954" y="330113"/>
                  </a:lnTo>
                  <a:cubicBezTo>
                    <a:pt x="68928" y="330113"/>
                    <a:pt x="0" y="261185"/>
                    <a:pt x="0" y="176159"/>
                  </a:cubicBezTo>
                  <a:lnTo>
                    <a:pt x="0" y="153954"/>
                  </a:lnTo>
                  <a:cubicBezTo>
                    <a:pt x="0" y="68928"/>
                    <a:pt x="68928" y="0"/>
                    <a:pt x="153954" y="0"/>
                  </a:cubicBezTo>
                  <a:close/>
                </a:path>
              </a:pathLst>
            </a:custGeom>
            <a:solidFill>
              <a:srgbClr val="172E73"/>
            </a:solidFill>
          </p:spPr>
          <p:txBody>
            <a:bodyPr/>
            <a:lstStyle/>
            <a:p>
              <a:endParaRPr lang="en-GB"/>
            </a:p>
          </p:txBody>
        </p:sp>
        <p:sp>
          <p:nvSpPr>
            <p:cNvPr id="16" name="TextBox 16"/>
            <p:cNvSpPr txBox="1"/>
            <p:nvPr/>
          </p:nvSpPr>
          <p:spPr>
            <a:xfrm>
              <a:off x="0" y="-47625"/>
              <a:ext cx="307908" cy="377738"/>
            </a:xfrm>
            <a:prstGeom prst="rect">
              <a:avLst/>
            </a:prstGeom>
          </p:spPr>
          <p:txBody>
            <a:bodyPr lIns="50800" tIns="50800" rIns="50800" bIns="50800" rtlCol="0" anchor="ctr"/>
            <a:lstStyle/>
            <a:p>
              <a:pPr algn="ctr">
                <a:lnSpc>
                  <a:spcPts val="3261"/>
                </a:lnSpc>
              </a:pPr>
              <a:endParaRPr/>
            </a:p>
          </p:txBody>
        </p:sp>
      </p:grpSp>
      <p:sp>
        <p:nvSpPr>
          <p:cNvPr id="17" name="Freeform 17"/>
          <p:cNvSpPr/>
          <p:nvPr/>
        </p:nvSpPr>
        <p:spPr>
          <a:xfrm>
            <a:off x="15331807" y="2277462"/>
            <a:ext cx="1516808" cy="361276"/>
          </a:xfrm>
          <a:custGeom>
            <a:avLst/>
            <a:gdLst/>
            <a:ahLst/>
            <a:cxnLst/>
            <a:rect l="l" t="t" r="r" b="b"/>
            <a:pathLst>
              <a:path w="1516808" h="361276">
                <a:moveTo>
                  <a:pt x="0" y="0"/>
                </a:moveTo>
                <a:lnTo>
                  <a:pt x="1516807" y="0"/>
                </a:lnTo>
                <a:lnTo>
                  <a:pt x="1516807" y="361276"/>
                </a:lnTo>
                <a:lnTo>
                  <a:pt x="0" y="36127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
        <p:nvSpPr>
          <p:cNvPr id="18" name="Freeform 18"/>
          <p:cNvSpPr/>
          <p:nvPr/>
        </p:nvSpPr>
        <p:spPr>
          <a:xfrm>
            <a:off x="11977972" y="3842023"/>
            <a:ext cx="4389120" cy="4114800"/>
          </a:xfrm>
          <a:custGeom>
            <a:avLst/>
            <a:gdLst/>
            <a:ahLst/>
            <a:cxnLst/>
            <a:rect l="l" t="t" r="r" b="b"/>
            <a:pathLst>
              <a:path w="4389120" h="4114800">
                <a:moveTo>
                  <a:pt x="0" y="0"/>
                </a:moveTo>
                <a:lnTo>
                  <a:pt x="4389120" y="0"/>
                </a:lnTo>
                <a:lnTo>
                  <a:pt x="4389120"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a:p>
        </p:txBody>
      </p:sp>
      <p:sp>
        <p:nvSpPr>
          <p:cNvPr id="19" name="Freeform 19"/>
          <p:cNvSpPr/>
          <p:nvPr/>
        </p:nvSpPr>
        <p:spPr>
          <a:xfrm>
            <a:off x="459023" y="52596"/>
            <a:ext cx="4084030" cy="2802838"/>
          </a:xfrm>
          <a:custGeom>
            <a:avLst/>
            <a:gdLst/>
            <a:ahLst/>
            <a:cxnLst/>
            <a:rect l="l" t="t" r="r" b="b"/>
            <a:pathLst>
              <a:path w="4881993" h="3254662">
                <a:moveTo>
                  <a:pt x="0" y="0"/>
                </a:moveTo>
                <a:lnTo>
                  <a:pt x="4881993" y="0"/>
                </a:lnTo>
                <a:lnTo>
                  <a:pt x="4881993" y="3254662"/>
                </a:lnTo>
                <a:lnTo>
                  <a:pt x="0" y="3254662"/>
                </a:lnTo>
                <a:lnTo>
                  <a:pt x="0" y="0"/>
                </a:lnTo>
                <a:close/>
              </a:path>
            </a:pathLst>
          </a:custGeom>
          <a:blipFill>
            <a:blip r:embed="rId10"/>
            <a:stretch>
              <a:fillRect/>
            </a:stretch>
          </a:blipFill>
        </p:spPr>
        <p:txBody>
          <a:bodyPr/>
          <a:lstStyle/>
          <a:p>
            <a:endParaRPr lang="en-GB"/>
          </a:p>
        </p:txBody>
      </p:sp>
      <p:sp>
        <p:nvSpPr>
          <p:cNvPr id="20" name="TextBox 20"/>
          <p:cNvSpPr txBox="1"/>
          <p:nvPr/>
        </p:nvSpPr>
        <p:spPr>
          <a:xfrm>
            <a:off x="604198" y="2445766"/>
            <a:ext cx="7775418" cy="1383284"/>
          </a:xfrm>
          <a:prstGeom prst="rect">
            <a:avLst/>
          </a:prstGeom>
        </p:spPr>
        <p:txBody>
          <a:bodyPr lIns="0" tIns="0" rIns="0" bIns="0" rtlCol="0" anchor="t">
            <a:spAutoFit/>
          </a:bodyPr>
          <a:lstStyle/>
          <a:p>
            <a:pPr algn="l">
              <a:lnSpc>
                <a:spcPts val="10948"/>
              </a:lnSpc>
            </a:pPr>
            <a:r>
              <a:rPr lang="en-US" sz="9200" b="1">
                <a:solidFill>
                  <a:srgbClr val="000000"/>
                </a:solidFill>
                <a:latin typeface="Canva Sans Bold"/>
                <a:ea typeface="Canva Sans Bold"/>
                <a:cs typeface="Canva Sans Bold"/>
                <a:sym typeface="Canva Sans Bold"/>
              </a:rPr>
              <a:t>AI ITap 2026</a:t>
            </a:r>
          </a:p>
        </p:txBody>
      </p:sp>
      <p:sp>
        <p:nvSpPr>
          <p:cNvPr id="21" name="TextBox 21"/>
          <p:cNvSpPr txBox="1"/>
          <p:nvPr/>
        </p:nvSpPr>
        <p:spPr>
          <a:xfrm>
            <a:off x="604198" y="4320017"/>
            <a:ext cx="6789482" cy="396240"/>
          </a:xfrm>
          <a:prstGeom prst="rect">
            <a:avLst/>
          </a:prstGeom>
        </p:spPr>
        <p:txBody>
          <a:bodyPr lIns="0" tIns="0" rIns="0" bIns="0" rtlCol="0" anchor="t">
            <a:spAutoFit/>
          </a:bodyPr>
          <a:lstStyle/>
          <a:p>
            <a:pPr algn="l">
              <a:lnSpc>
                <a:spcPts val="3359"/>
              </a:lnSpc>
            </a:pPr>
            <a:r>
              <a:rPr lang="en-US" sz="2400" b="1">
                <a:solidFill>
                  <a:srgbClr val="000000"/>
                </a:solidFill>
                <a:latin typeface="Canva Sans Medium"/>
                <a:ea typeface="Canva Sans Medium"/>
                <a:cs typeface="Canva Sans Medium"/>
                <a:sym typeface="Canva Sans Medium"/>
              </a:rPr>
              <a:t>Building digital literacy and critical thinking</a:t>
            </a:r>
          </a:p>
        </p:txBody>
      </p:sp>
      <p:sp>
        <p:nvSpPr>
          <p:cNvPr id="22" name="TextBox 22"/>
          <p:cNvSpPr txBox="1"/>
          <p:nvPr/>
        </p:nvSpPr>
        <p:spPr>
          <a:xfrm>
            <a:off x="863278" y="8390335"/>
            <a:ext cx="1599676" cy="264160"/>
          </a:xfrm>
          <a:prstGeom prst="rect">
            <a:avLst/>
          </a:prstGeom>
        </p:spPr>
        <p:txBody>
          <a:bodyPr lIns="0" tIns="0" rIns="0" bIns="0" rtlCol="0" anchor="t">
            <a:spAutoFit/>
          </a:bodyPr>
          <a:lstStyle/>
          <a:p>
            <a:pPr algn="ctr">
              <a:lnSpc>
                <a:spcPts val="2239"/>
              </a:lnSpc>
            </a:pPr>
            <a:r>
              <a:rPr lang="en-US" sz="1599" b="1">
                <a:solidFill>
                  <a:srgbClr val="FFFFFF"/>
                </a:solidFill>
                <a:latin typeface="Canva Sans Bold"/>
                <a:ea typeface="Canva Sans Bold"/>
                <a:cs typeface="Canva Sans Bold"/>
                <a:sym typeface="Canva Sans Bold"/>
              </a:rPr>
              <a:t>Student Slides</a:t>
            </a:r>
          </a:p>
        </p:txBody>
      </p:sp>
      <p:sp>
        <p:nvSpPr>
          <p:cNvPr id="23" name="TextBox 23"/>
          <p:cNvSpPr txBox="1"/>
          <p:nvPr/>
        </p:nvSpPr>
        <p:spPr>
          <a:xfrm>
            <a:off x="604198" y="5459730"/>
            <a:ext cx="9076402" cy="2110740"/>
          </a:xfrm>
          <a:prstGeom prst="rect">
            <a:avLst/>
          </a:prstGeom>
        </p:spPr>
        <p:txBody>
          <a:bodyPr lIns="0" tIns="0" rIns="0" bIns="0" rtlCol="0" anchor="t">
            <a:spAutoFit/>
          </a:bodyPr>
          <a:lstStyle/>
          <a:p>
            <a:pPr algn="l">
              <a:lnSpc>
                <a:spcPts val="3599"/>
              </a:lnSpc>
            </a:pPr>
            <a:r>
              <a:rPr lang="en-US" sz="2399" b="1" spc="71">
                <a:solidFill>
                  <a:srgbClr val="000000"/>
                </a:solidFill>
                <a:latin typeface="Canva Sans Bold"/>
                <a:ea typeface="Canva Sans Bold"/>
                <a:cs typeface="Canva Sans Bold"/>
                <a:sym typeface="Canva Sans Bold"/>
              </a:rPr>
              <a:t>Contacts</a:t>
            </a:r>
            <a:r>
              <a:rPr lang="en-US" sz="2399" spc="71">
                <a:solidFill>
                  <a:srgbClr val="000000"/>
                </a:solidFill>
                <a:latin typeface="Canva Sans"/>
                <a:ea typeface="Canva Sans"/>
                <a:cs typeface="Canva Sans"/>
                <a:sym typeface="Canva Sans"/>
              </a:rPr>
              <a:t>:</a:t>
            </a:r>
          </a:p>
          <a:p>
            <a:pPr algn="l">
              <a:lnSpc>
                <a:spcPts val="3599"/>
              </a:lnSpc>
            </a:pPr>
            <a:r>
              <a:rPr lang="en-US" sz="2399" spc="71">
                <a:solidFill>
                  <a:srgbClr val="000000"/>
                </a:solidFill>
                <a:latin typeface="Canva Sans"/>
                <a:ea typeface="Canva Sans"/>
                <a:cs typeface="Canva Sans"/>
                <a:sym typeface="Canva Sans"/>
              </a:rPr>
              <a:t>AI Lead -  Simon Lea (S.p.lea1@ljmu.ac.uk)</a:t>
            </a:r>
          </a:p>
          <a:p>
            <a:pPr algn="l">
              <a:lnSpc>
                <a:spcPts val="3599"/>
              </a:lnSpc>
            </a:pPr>
            <a:r>
              <a:rPr lang="en-US" sz="2399" spc="71">
                <a:solidFill>
                  <a:srgbClr val="000000"/>
                </a:solidFill>
                <a:latin typeface="Canva Sans"/>
                <a:ea typeface="Canva Sans"/>
                <a:cs typeface="Canva Sans"/>
                <a:sym typeface="Canva Sans"/>
              </a:rPr>
              <a:t>AI Team - Sarah Gleave (S.J.Gleave@ljmu.ac.uk)</a:t>
            </a:r>
          </a:p>
          <a:p>
            <a:pPr algn="l">
              <a:lnSpc>
                <a:spcPts val="3599"/>
              </a:lnSpc>
            </a:pPr>
            <a:r>
              <a:rPr lang="en-US" sz="2399" spc="71">
                <a:solidFill>
                  <a:srgbClr val="000000"/>
                </a:solidFill>
                <a:latin typeface="Canva Sans"/>
                <a:ea typeface="Canva Sans"/>
                <a:cs typeface="Canva Sans"/>
                <a:sym typeface="Canva Sans"/>
              </a:rPr>
              <a:t>AI Team - Mike Martin (M.C.Martin@ljmu.ac.uk)</a:t>
            </a:r>
          </a:p>
          <a:p>
            <a:pPr algn="l">
              <a:lnSpc>
                <a:spcPts val="2700"/>
              </a:lnSpc>
            </a:pPr>
            <a:endParaRPr lang="en-US" sz="2399" spc="71">
              <a:solidFill>
                <a:srgbClr val="000000"/>
              </a:solidFill>
              <a:latin typeface="Canva Sans"/>
              <a:ea typeface="Canva Sans"/>
              <a:cs typeface="Canva Sans"/>
              <a:sym typeface="Canva Sans"/>
            </a:endParaRPr>
          </a:p>
        </p:txBody>
      </p:sp>
      <p:sp>
        <p:nvSpPr>
          <p:cNvPr id="24" name="TextBox 24"/>
          <p:cNvSpPr txBox="1"/>
          <p:nvPr/>
        </p:nvSpPr>
        <p:spPr>
          <a:xfrm>
            <a:off x="1244811" y="7633765"/>
            <a:ext cx="9076402" cy="413385"/>
          </a:xfrm>
          <a:prstGeom prst="rect">
            <a:avLst/>
          </a:prstGeom>
        </p:spPr>
        <p:txBody>
          <a:bodyPr lIns="0" tIns="0" rIns="0" bIns="0" rtlCol="0" anchor="t">
            <a:spAutoFit/>
          </a:bodyPr>
          <a:lstStyle/>
          <a:p>
            <a:pPr algn="l">
              <a:lnSpc>
                <a:spcPts val="3599"/>
              </a:lnSpc>
            </a:pPr>
            <a:r>
              <a:rPr lang="en-US" sz="2399" b="1" spc="71" dirty="0">
                <a:solidFill>
                  <a:srgbClr val="000000"/>
                </a:solidFill>
                <a:latin typeface="Canva Sans Bold"/>
                <a:ea typeface="Canva Sans Bold"/>
                <a:cs typeface="Canva Sans Bold"/>
                <a:sym typeface="Canva Sans Bold"/>
              </a:rPr>
              <a:t>Key:</a:t>
            </a:r>
          </a:p>
        </p:txBody>
      </p:sp>
      <p:grpSp>
        <p:nvGrpSpPr>
          <p:cNvPr id="25" name="Group 25"/>
          <p:cNvGrpSpPr/>
          <p:nvPr/>
        </p:nvGrpSpPr>
        <p:grpSpPr>
          <a:xfrm>
            <a:off x="538832" y="8902756"/>
            <a:ext cx="2248568" cy="581409"/>
            <a:chOff x="0" y="0"/>
            <a:chExt cx="592215" cy="153128"/>
          </a:xfrm>
          <a:solidFill>
            <a:schemeClr val="accent1">
              <a:lumMod val="40000"/>
              <a:lumOff val="60000"/>
            </a:schemeClr>
          </a:solidFill>
        </p:grpSpPr>
        <p:sp>
          <p:nvSpPr>
            <p:cNvPr id="26" name="Freeform 26"/>
            <p:cNvSpPr/>
            <p:nvPr/>
          </p:nvSpPr>
          <p:spPr>
            <a:xfrm>
              <a:off x="0" y="0"/>
              <a:ext cx="592215" cy="153128"/>
            </a:xfrm>
            <a:custGeom>
              <a:avLst/>
              <a:gdLst/>
              <a:ahLst/>
              <a:cxnLst/>
              <a:rect l="l" t="t" r="r" b="b"/>
              <a:pathLst>
                <a:path w="592215" h="153128">
                  <a:moveTo>
                    <a:pt x="76564" y="0"/>
                  </a:moveTo>
                  <a:lnTo>
                    <a:pt x="515651" y="0"/>
                  </a:lnTo>
                  <a:cubicBezTo>
                    <a:pt x="557936" y="0"/>
                    <a:pt x="592215" y="34279"/>
                    <a:pt x="592215" y="76564"/>
                  </a:cubicBezTo>
                  <a:lnTo>
                    <a:pt x="592215" y="76564"/>
                  </a:lnTo>
                  <a:cubicBezTo>
                    <a:pt x="592215" y="118849"/>
                    <a:pt x="557936" y="153128"/>
                    <a:pt x="515651" y="153128"/>
                  </a:cubicBezTo>
                  <a:lnTo>
                    <a:pt x="76564" y="153128"/>
                  </a:lnTo>
                  <a:cubicBezTo>
                    <a:pt x="34279" y="153128"/>
                    <a:pt x="0" y="118849"/>
                    <a:pt x="0" y="76564"/>
                  </a:cubicBezTo>
                  <a:lnTo>
                    <a:pt x="0" y="76564"/>
                  </a:lnTo>
                  <a:cubicBezTo>
                    <a:pt x="0" y="34279"/>
                    <a:pt x="34279" y="0"/>
                    <a:pt x="76564" y="0"/>
                  </a:cubicBezTo>
                  <a:close/>
                </a:path>
              </a:pathLst>
            </a:custGeom>
            <a:grpFill/>
          </p:spPr>
          <p:txBody>
            <a:bodyPr/>
            <a:lstStyle/>
            <a:p>
              <a:endParaRPr lang="en-GB"/>
            </a:p>
          </p:txBody>
        </p:sp>
        <p:sp>
          <p:nvSpPr>
            <p:cNvPr id="27" name="TextBox 27"/>
            <p:cNvSpPr txBox="1"/>
            <p:nvPr/>
          </p:nvSpPr>
          <p:spPr>
            <a:xfrm>
              <a:off x="0" y="-47625"/>
              <a:ext cx="592215" cy="200753"/>
            </a:xfrm>
            <a:prstGeom prst="rect">
              <a:avLst/>
            </a:prstGeom>
            <a:grpFill/>
          </p:spPr>
          <p:txBody>
            <a:bodyPr lIns="50800" tIns="50800" rIns="50800" bIns="50800" rtlCol="0" anchor="ctr"/>
            <a:lstStyle/>
            <a:p>
              <a:pPr algn="ctr">
                <a:lnSpc>
                  <a:spcPts val="3261"/>
                </a:lnSpc>
              </a:pPr>
              <a:endParaRPr/>
            </a:p>
          </p:txBody>
        </p:sp>
      </p:grpSp>
      <p:sp>
        <p:nvSpPr>
          <p:cNvPr id="28" name="TextBox 28"/>
          <p:cNvSpPr txBox="1"/>
          <p:nvPr/>
        </p:nvSpPr>
        <p:spPr>
          <a:xfrm>
            <a:off x="538832" y="9035751"/>
            <a:ext cx="2117836" cy="264160"/>
          </a:xfrm>
          <a:prstGeom prst="rect">
            <a:avLst/>
          </a:prstGeom>
        </p:spPr>
        <p:txBody>
          <a:bodyPr lIns="0" tIns="0" rIns="0" bIns="0" rtlCol="0" anchor="t">
            <a:spAutoFit/>
          </a:bodyPr>
          <a:lstStyle/>
          <a:p>
            <a:pPr algn="ctr">
              <a:lnSpc>
                <a:spcPts val="2239"/>
              </a:lnSpc>
            </a:pPr>
            <a:r>
              <a:rPr lang="en-US" sz="1599" b="1">
                <a:solidFill>
                  <a:srgbClr val="FFFFFF"/>
                </a:solidFill>
                <a:latin typeface="Canva Sans Bold"/>
                <a:ea typeface="Canva Sans Bold"/>
                <a:cs typeface="Canva Sans Bold"/>
                <a:sym typeface="Canva Sans Bold"/>
              </a:rPr>
              <a:t>Mentor Slides</a:t>
            </a:r>
          </a:p>
        </p:txBody>
      </p:sp>
      <p:sp>
        <p:nvSpPr>
          <p:cNvPr id="29" name="TextBox 29"/>
          <p:cNvSpPr txBox="1"/>
          <p:nvPr/>
        </p:nvSpPr>
        <p:spPr>
          <a:xfrm>
            <a:off x="538832" y="9731815"/>
            <a:ext cx="2117836" cy="264160"/>
          </a:xfrm>
          <a:prstGeom prst="rect">
            <a:avLst/>
          </a:prstGeom>
        </p:spPr>
        <p:txBody>
          <a:bodyPr lIns="0" tIns="0" rIns="0" bIns="0" rtlCol="0" anchor="t">
            <a:spAutoFit/>
          </a:bodyPr>
          <a:lstStyle/>
          <a:p>
            <a:pPr algn="ctr">
              <a:lnSpc>
                <a:spcPts val="2239"/>
              </a:lnSpc>
            </a:pPr>
            <a:r>
              <a:rPr lang="en-US" sz="1599" b="1">
                <a:solidFill>
                  <a:srgbClr val="FFFFFF"/>
                </a:solidFill>
                <a:latin typeface="Canva Sans Bold"/>
                <a:ea typeface="Canva Sans Bold"/>
                <a:cs typeface="Canva Sans Bold"/>
                <a:sym typeface="Canva Sans Bold"/>
              </a:rPr>
              <a:t>Both</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99596" y="-17319"/>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GB"/>
          </a:p>
        </p:txBody>
      </p:sp>
      <p:grpSp>
        <p:nvGrpSpPr>
          <p:cNvPr id="3" name="Group 3"/>
          <p:cNvGrpSpPr/>
          <p:nvPr/>
        </p:nvGrpSpPr>
        <p:grpSpPr>
          <a:xfrm rot="-5400000">
            <a:off x="5748593" y="-100831"/>
            <a:ext cx="1380613" cy="1738997"/>
            <a:chOff x="0" y="0"/>
            <a:chExt cx="363618" cy="458007"/>
          </a:xfrm>
        </p:grpSpPr>
        <p:sp>
          <p:nvSpPr>
            <p:cNvPr id="4" name="Freeform 4"/>
            <p:cNvSpPr/>
            <p:nvPr/>
          </p:nvSpPr>
          <p:spPr>
            <a:xfrm>
              <a:off x="0" y="0"/>
              <a:ext cx="363618" cy="458007"/>
            </a:xfrm>
            <a:custGeom>
              <a:avLst/>
              <a:gdLst/>
              <a:ahLst/>
              <a:cxnLst/>
              <a:rect l="l" t="t" r="r" b="b"/>
              <a:pathLst>
                <a:path w="363618" h="458007">
                  <a:moveTo>
                    <a:pt x="181809" y="0"/>
                  </a:moveTo>
                  <a:lnTo>
                    <a:pt x="181809" y="0"/>
                  </a:lnTo>
                  <a:cubicBezTo>
                    <a:pt x="230028" y="0"/>
                    <a:pt x="276272" y="19155"/>
                    <a:pt x="310368" y="53251"/>
                  </a:cubicBezTo>
                  <a:cubicBezTo>
                    <a:pt x="344463" y="87346"/>
                    <a:pt x="363618" y="133590"/>
                    <a:pt x="363618" y="181809"/>
                  </a:cubicBezTo>
                  <a:lnTo>
                    <a:pt x="363618" y="276198"/>
                  </a:lnTo>
                  <a:cubicBezTo>
                    <a:pt x="363618" y="376609"/>
                    <a:pt x="282219" y="458007"/>
                    <a:pt x="181809" y="458007"/>
                  </a:cubicBezTo>
                  <a:lnTo>
                    <a:pt x="181809" y="458007"/>
                  </a:lnTo>
                  <a:cubicBezTo>
                    <a:pt x="81399" y="458007"/>
                    <a:pt x="0" y="376609"/>
                    <a:pt x="0" y="276198"/>
                  </a:cubicBezTo>
                  <a:lnTo>
                    <a:pt x="0" y="181809"/>
                  </a:lnTo>
                  <a:cubicBezTo>
                    <a:pt x="0" y="81399"/>
                    <a:pt x="81399" y="0"/>
                    <a:pt x="181809" y="0"/>
                  </a:cubicBezTo>
                  <a:close/>
                </a:path>
              </a:pathLst>
            </a:custGeom>
            <a:solidFill>
              <a:srgbClr val="172E73"/>
            </a:solidFill>
          </p:spPr>
          <p:txBody>
            <a:bodyPr/>
            <a:lstStyle/>
            <a:p>
              <a:endParaRPr lang="en-GB"/>
            </a:p>
          </p:txBody>
        </p:sp>
        <p:sp>
          <p:nvSpPr>
            <p:cNvPr id="5" name="TextBox 5"/>
            <p:cNvSpPr txBox="1"/>
            <p:nvPr/>
          </p:nvSpPr>
          <p:spPr>
            <a:xfrm>
              <a:off x="0" y="-38100"/>
              <a:ext cx="363618" cy="496107"/>
            </a:xfrm>
            <a:prstGeom prst="rect">
              <a:avLst/>
            </a:prstGeom>
          </p:spPr>
          <p:txBody>
            <a:bodyPr lIns="50800" tIns="50800" rIns="50800" bIns="50800" rtlCol="0" anchor="ctr"/>
            <a:lstStyle/>
            <a:p>
              <a:pPr algn="ctr">
                <a:lnSpc>
                  <a:spcPts val="2659"/>
                </a:lnSpc>
                <a:spcBef>
                  <a:spcPct val="0"/>
                </a:spcBef>
              </a:pPr>
              <a:endParaRPr/>
            </a:p>
          </p:txBody>
        </p:sp>
      </p:grpSp>
      <p:sp>
        <p:nvSpPr>
          <p:cNvPr id="6" name="Freeform 6"/>
          <p:cNvSpPr/>
          <p:nvPr/>
        </p:nvSpPr>
        <p:spPr>
          <a:xfrm>
            <a:off x="1066800" y="2866564"/>
            <a:ext cx="16275922" cy="3822403"/>
          </a:xfrm>
          <a:custGeom>
            <a:avLst/>
            <a:gdLst/>
            <a:ahLst/>
            <a:cxnLst/>
            <a:rect l="l" t="t" r="r" b="b"/>
            <a:pathLst>
              <a:path w="11311332" h="2431936">
                <a:moveTo>
                  <a:pt x="0" y="0"/>
                </a:moveTo>
                <a:lnTo>
                  <a:pt x="11311332" y="0"/>
                </a:lnTo>
                <a:lnTo>
                  <a:pt x="11311332" y="2431936"/>
                </a:lnTo>
                <a:lnTo>
                  <a:pt x="0" y="243193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7" name="Freeform 7"/>
          <p:cNvSpPr/>
          <p:nvPr/>
        </p:nvSpPr>
        <p:spPr>
          <a:xfrm>
            <a:off x="6118212" y="256401"/>
            <a:ext cx="641373" cy="801716"/>
          </a:xfrm>
          <a:custGeom>
            <a:avLst/>
            <a:gdLst/>
            <a:ahLst/>
            <a:cxnLst/>
            <a:rect l="l" t="t" r="r" b="b"/>
            <a:pathLst>
              <a:path w="641373" h="801716">
                <a:moveTo>
                  <a:pt x="0" y="0"/>
                </a:moveTo>
                <a:lnTo>
                  <a:pt x="641373" y="0"/>
                </a:lnTo>
                <a:lnTo>
                  <a:pt x="641373" y="801716"/>
                </a:lnTo>
                <a:lnTo>
                  <a:pt x="0" y="80171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9" name="TextBox 9"/>
          <p:cNvSpPr txBox="1"/>
          <p:nvPr/>
        </p:nvSpPr>
        <p:spPr>
          <a:xfrm>
            <a:off x="228600" y="0"/>
            <a:ext cx="6210300" cy="1846659"/>
          </a:xfrm>
          <a:prstGeom prst="rect">
            <a:avLst/>
          </a:prstGeom>
        </p:spPr>
        <p:txBody>
          <a:bodyPr wrap="square" lIns="0" tIns="0" rIns="0" bIns="0" rtlCol="0" anchor="t">
            <a:spAutoFit/>
          </a:bodyPr>
          <a:lstStyle/>
          <a:p>
            <a:pPr marL="0" lvl="0" indent="0" algn="l">
              <a:lnSpc>
                <a:spcPts val="7200"/>
              </a:lnSpc>
              <a:spcBef>
                <a:spcPct val="0"/>
              </a:spcBef>
            </a:pPr>
            <a:r>
              <a:rPr lang="en-US" sz="6000" b="1" dirty="0">
                <a:solidFill>
                  <a:srgbClr val="000000"/>
                </a:solidFill>
                <a:latin typeface="Canva Sans Bold"/>
                <a:ea typeface="Canva Sans Bold"/>
                <a:cs typeface="Canva Sans Bold"/>
                <a:sym typeface="Canva Sans Bold"/>
              </a:rPr>
              <a:t>School-Based Evidence</a:t>
            </a:r>
            <a:endParaRPr lang="en-US" sz="6000" b="1" u="none" strike="noStrike" dirty="0">
              <a:solidFill>
                <a:srgbClr val="000000"/>
              </a:solidFill>
              <a:latin typeface="Canva Sans Bold"/>
              <a:ea typeface="Canva Sans Bold"/>
              <a:cs typeface="Canva Sans Bold"/>
              <a:sym typeface="Canva Sans Bold"/>
            </a:endParaRPr>
          </a:p>
        </p:txBody>
      </p:sp>
      <p:sp>
        <p:nvSpPr>
          <p:cNvPr id="16" name="TextBox 16"/>
          <p:cNvSpPr txBox="1"/>
          <p:nvPr/>
        </p:nvSpPr>
        <p:spPr>
          <a:xfrm>
            <a:off x="1778235" y="6688968"/>
            <a:ext cx="2268324" cy="1693545"/>
          </a:xfrm>
          <a:prstGeom prst="rect">
            <a:avLst/>
          </a:prstGeom>
        </p:spPr>
        <p:txBody>
          <a:bodyPr lIns="0" tIns="0" rIns="0" bIns="0" rtlCol="0" anchor="t">
            <a:spAutoFit/>
          </a:bodyPr>
          <a:lstStyle/>
          <a:p>
            <a:pPr algn="l">
              <a:lnSpc>
                <a:spcPts val="2700"/>
              </a:lnSpc>
            </a:pPr>
            <a:r>
              <a:rPr lang="en-US" sz="1800" spc="54">
                <a:solidFill>
                  <a:srgbClr val="FFFFFF"/>
                </a:solidFill>
                <a:latin typeface="Canva Sans"/>
                <a:ea typeface="Canva Sans"/>
                <a:cs typeface="Canva Sans"/>
                <a:sym typeface="Canva Sans"/>
              </a:rPr>
              <a:t>Our vision is to make quality education the new standard, not the exception.</a:t>
            </a:r>
          </a:p>
        </p:txBody>
      </p:sp>
      <p:sp>
        <p:nvSpPr>
          <p:cNvPr id="17" name="TextBox 17"/>
          <p:cNvSpPr txBox="1"/>
          <p:nvPr/>
        </p:nvSpPr>
        <p:spPr>
          <a:xfrm>
            <a:off x="1805449" y="2554977"/>
            <a:ext cx="1829329" cy="747647"/>
          </a:xfrm>
          <a:prstGeom prst="rect">
            <a:avLst/>
          </a:prstGeom>
        </p:spPr>
        <p:txBody>
          <a:bodyPr lIns="0" tIns="0" rIns="0" bIns="0" rtlCol="0" anchor="t">
            <a:spAutoFit/>
          </a:bodyPr>
          <a:lstStyle/>
          <a:p>
            <a:pPr algn="ctr">
              <a:lnSpc>
                <a:spcPts val="6140"/>
              </a:lnSpc>
            </a:pPr>
            <a:r>
              <a:rPr lang="en-US" sz="4093" b="1" spc="122" dirty="0">
                <a:solidFill>
                  <a:srgbClr val="000000"/>
                </a:solidFill>
                <a:latin typeface="Canva Sans Bold"/>
                <a:ea typeface="Canva Sans Bold"/>
                <a:cs typeface="Canva Sans Bold"/>
                <a:sym typeface="Canva Sans Bold"/>
              </a:rPr>
              <a:t>Wed</a:t>
            </a:r>
          </a:p>
        </p:txBody>
      </p:sp>
      <p:sp>
        <p:nvSpPr>
          <p:cNvPr id="18" name="TextBox 18"/>
          <p:cNvSpPr txBox="1"/>
          <p:nvPr/>
        </p:nvSpPr>
        <p:spPr>
          <a:xfrm>
            <a:off x="1816335" y="4054153"/>
            <a:ext cx="1829329" cy="747647"/>
          </a:xfrm>
          <a:prstGeom prst="rect">
            <a:avLst/>
          </a:prstGeom>
        </p:spPr>
        <p:txBody>
          <a:bodyPr lIns="0" tIns="0" rIns="0" bIns="0" rtlCol="0" anchor="t">
            <a:spAutoFit/>
          </a:bodyPr>
          <a:lstStyle/>
          <a:p>
            <a:pPr algn="ctr">
              <a:lnSpc>
                <a:spcPts val="6140"/>
              </a:lnSpc>
            </a:pPr>
            <a:r>
              <a:rPr lang="en-US" sz="4093" b="1" spc="122" dirty="0">
                <a:solidFill>
                  <a:schemeClr val="bg1"/>
                </a:solidFill>
                <a:latin typeface="Canva Sans Bold"/>
                <a:ea typeface="Canva Sans Bold"/>
                <a:cs typeface="Canva Sans Bold"/>
                <a:sym typeface="Canva Sans Bold"/>
              </a:rPr>
              <a:t>11th</a:t>
            </a:r>
          </a:p>
        </p:txBody>
      </p:sp>
      <p:sp>
        <p:nvSpPr>
          <p:cNvPr id="21" name="TextBox 21"/>
          <p:cNvSpPr txBox="1"/>
          <p:nvPr/>
        </p:nvSpPr>
        <p:spPr>
          <a:xfrm>
            <a:off x="1729533" y="6354640"/>
            <a:ext cx="2245982" cy="591637"/>
          </a:xfrm>
          <a:prstGeom prst="rect">
            <a:avLst/>
          </a:prstGeom>
        </p:spPr>
        <p:txBody>
          <a:bodyPr lIns="0" tIns="0" rIns="0" bIns="0" rtlCol="0" anchor="t">
            <a:spAutoFit/>
          </a:bodyPr>
          <a:lstStyle/>
          <a:p>
            <a:pPr algn="ctr">
              <a:lnSpc>
                <a:spcPts val="2400"/>
              </a:lnSpc>
            </a:pPr>
            <a:r>
              <a:rPr lang="en-US" sz="1600" spc="48" dirty="0">
                <a:solidFill>
                  <a:srgbClr val="000000"/>
                </a:solidFill>
                <a:latin typeface="Canva Sans"/>
                <a:ea typeface="Canva Sans"/>
                <a:cs typeface="Canva Sans"/>
                <a:sym typeface="Canva Sans"/>
              </a:rPr>
              <a:t>School-based discussions</a:t>
            </a:r>
          </a:p>
        </p:txBody>
      </p:sp>
      <p:sp>
        <p:nvSpPr>
          <p:cNvPr id="25" name="TextBox 21">
            <a:extLst>
              <a:ext uri="{FF2B5EF4-FFF2-40B4-BE49-F238E27FC236}">
                <a16:creationId xmlns:a16="http://schemas.microsoft.com/office/drawing/2014/main" id="{3AB646E9-D7E1-5918-CB1F-4A649A6A0992}"/>
              </a:ext>
            </a:extLst>
          </p:cNvPr>
          <p:cNvSpPr txBox="1"/>
          <p:nvPr/>
        </p:nvSpPr>
        <p:spPr>
          <a:xfrm>
            <a:off x="14706600" y="6238436"/>
            <a:ext cx="2245982" cy="283860"/>
          </a:xfrm>
          <a:prstGeom prst="rect">
            <a:avLst/>
          </a:prstGeom>
        </p:spPr>
        <p:txBody>
          <a:bodyPr lIns="0" tIns="0" rIns="0" bIns="0" rtlCol="0" anchor="t">
            <a:spAutoFit/>
          </a:bodyPr>
          <a:lstStyle/>
          <a:p>
            <a:pPr algn="ctr">
              <a:lnSpc>
                <a:spcPts val="2400"/>
              </a:lnSpc>
            </a:pPr>
            <a:r>
              <a:rPr lang="en-US" sz="1600" spc="48" dirty="0">
                <a:solidFill>
                  <a:srgbClr val="000000"/>
                </a:solidFill>
                <a:latin typeface="Canva Sans"/>
                <a:ea typeface="Canva Sans"/>
                <a:cs typeface="Canva Sans"/>
                <a:sym typeface="Canva Sans"/>
              </a:rPr>
              <a:t>Lesson Feedback</a:t>
            </a:r>
          </a:p>
        </p:txBody>
      </p:sp>
      <p:sp>
        <p:nvSpPr>
          <p:cNvPr id="26" name="TextBox 21">
            <a:extLst>
              <a:ext uri="{FF2B5EF4-FFF2-40B4-BE49-F238E27FC236}">
                <a16:creationId xmlns:a16="http://schemas.microsoft.com/office/drawing/2014/main" id="{1E26030C-9862-D225-BF14-2D92DE1968CF}"/>
              </a:ext>
            </a:extLst>
          </p:cNvPr>
          <p:cNvSpPr txBox="1"/>
          <p:nvPr/>
        </p:nvSpPr>
        <p:spPr>
          <a:xfrm>
            <a:off x="10356724" y="6253123"/>
            <a:ext cx="2245982" cy="591637"/>
          </a:xfrm>
          <a:prstGeom prst="rect">
            <a:avLst/>
          </a:prstGeom>
        </p:spPr>
        <p:txBody>
          <a:bodyPr lIns="0" tIns="0" rIns="0" bIns="0" rtlCol="0" anchor="t">
            <a:spAutoFit/>
          </a:bodyPr>
          <a:lstStyle/>
          <a:p>
            <a:pPr algn="ctr">
              <a:lnSpc>
                <a:spcPts val="2400"/>
              </a:lnSpc>
            </a:pPr>
            <a:r>
              <a:rPr lang="en-US" sz="1600" spc="48" dirty="0">
                <a:solidFill>
                  <a:srgbClr val="000000"/>
                </a:solidFill>
                <a:latin typeface="Canva Sans"/>
                <a:ea typeface="Canva Sans"/>
                <a:cs typeface="Canva Sans"/>
                <a:sym typeface="Canva Sans"/>
              </a:rPr>
              <a:t>Lesson Plan and design</a:t>
            </a:r>
          </a:p>
        </p:txBody>
      </p:sp>
      <p:sp>
        <p:nvSpPr>
          <p:cNvPr id="27" name="TextBox 21">
            <a:extLst>
              <a:ext uri="{FF2B5EF4-FFF2-40B4-BE49-F238E27FC236}">
                <a16:creationId xmlns:a16="http://schemas.microsoft.com/office/drawing/2014/main" id="{0694383A-6F6C-BB9F-DA6B-48E8BA59C817}"/>
              </a:ext>
            </a:extLst>
          </p:cNvPr>
          <p:cNvSpPr txBox="1"/>
          <p:nvPr/>
        </p:nvSpPr>
        <p:spPr>
          <a:xfrm>
            <a:off x="6118212" y="6265498"/>
            <a:ext cx="2245982" cy="591637"/>
          </a:xfrm>
          <a:prstGeom prst="rect">
            <a:avLst/>
          </a:prstGeom>
        </p:spPr>
        <p:txBody>
          <a:bodyPr lIns="0" tIns="0" rIns="0" bIns="0" rtlCol="0" anchor="t">
            <a:spAutoFit/>
          </a:bodyPr>
          <a:lstStyle/>
          <a:p>
            <a:pPr algn="ctr">
              <a:lnSpc>
                <a:spcPts val="2400"/>
              </a:lnSpc>
            </a:pPr>
            <a:r>
              <a:rPr lang="en-US" sz="1600" spc="48" dirty="0">
                <a:solidFill>
                  <a:srgbClr val="000000"/>
                </a:solidFill>
                <a:latin typeface="Canva Sans"/>
                <a:ea typeface="Canva Sans"/>
                <a:cs typeface="Canva Sans"/>
                <a:sym typeface="Canva Sans"/>
              </a:rPr>
              <a:t>School-based observations</a:t>
            </a:r>
          </a:p>
        </p:txBody>
      </p:sp>
      <p:sp>
        <p:nvSpPr>
          <p:cNvPr id="28" name="TextBox 17">
            <a:extLst>
              <a:ext uri="{FF2B5EF4-FFF2-40B4-BE49-F238E27FC236}">
                <a16:creationId xmlns:a16="http://schemas.microsoft.com/office/drawing/2014/main" id="{9BF10B47-16AE-B4FA-E24A-5A9AFB7AC0DB}"/>
              </a:ext>
            </a:extLst>
          </p:cNvPr>
          <p:cNvSpPr txBox="1"/>
          <p:nvPr/>
        </p:nvSpPr>
        <p:spPr>
          <a:xfrm>
            <a:off x="14706600" y="2601130"/>
            <a:ext cx="1829329" cy="747647"/>
          </a:xfrm>
          <a:prstGeom prst="rect">
            <a:avLst/>
          </a:prstGeom>
        </p:spPr>
        <p:txBody>
          <a:bodyPr lIns="0" tIns="0" rIns="0" bIns="0" rtlCol="0" anchor="t">
            <a:spAutoFit/>
          </a:bodyPr>
          <a:lstStyle/>
          <a:p>
            <a:pPr algn="ctr">
              <a:lnSpc>
                <a:spcPts val="6140"/>
              </a:lnSpc>
            </a:pPr>
            <a:r>
              <a:rPr lang="en-US" sz="4093" b="1" spc="122" dirty="0">
                <a:solidFill>
                  <a:srgbClr val="000000"/>
                </a:solidFill>
                <a:latin typeface="Canva Sans Bold"/>
                <a:ea typeface="Canva Sans Bold"/>
                <a:cs typeface="Canva Sans Bold"/>
                <a:sym typeface="Canva Sans Bold"/>
              </a:rPr>
              <a:t>Thurs</a:t>
            </a:r>
          </a:p>
        </p:txBody>
      </p:sp>
      <p:sp>
        <p:nvSpPr>
          <p:cNvPr id="29" name="TextBox 17">
            <a:extLst>
              <a:ext uri="{FF2B5EF4-FFF2-40B4-BE49-F238E27FC236}">
                <a16:creationId xmlns:a16="http://schemas.microsoft.com/office/drawing/2014/main" id="{35456F98-EA2F-D9D6-ACF0-DA794A3DC331}"/>
              </a:ext>
            </a:extLst>
          </p:cNvPr>
          <p:cNvSpPr txBox="1"/>
          <p:nvPr/>
        </p:nvSpPr>
        <p:spPr>
          <a:xfrm>
            <a:off x="10430975" y="2644639"/>
            <a:ext cx="1829329" cy="747647"/>
          </a:xfrm>
          <a:prstGeom prst="rect">
            <a:avLst/>
          </a:prstGeom>
        </p:spPr>
        <p:txBody>
          <a:bodyPr lIns="0" tIns="0" rIns="0" bIns="0" rtlCol="0" anchor="t">
            <a:spAutoFit/>
          </a:bodyPr>
          <a:lstStyle/>
          <a:p>
            <a:pPr algn="ctr">
              <a:lnSpc>
                <a:spcPts val="6140"/>
              </a:lnSpc>
            </a:pPr>
            <a:r>
              <a:rPr lang="en-US" sz="4093" b="1" spc="122" dirty="0">
                <a:solidFill>
                  <a:srgbClr val="000000"/>
                </a:solidFill>
                <a:latin typeface="Canva Sans Bold"/>
                <a:ea typeface="Canva Sans Bold"/>
                <a:cs typeface="Canva Sans Bold"/>
                <a:sym typeface="Canva Sans Bold"/>
              </a:rPr>
              <a:t>Thurs</a:t>
            </a:r>
          </a:p>
        </p:txBody>
      </p:sp>
      <p:sp>
        <p:nvSpPr>
          <p:cNvPr id="30" name="TextBox 17">
            <a:extLst>
              <a:ext uri="{FF2B5EF4-FFF2-40B4-BE49-F238E27FC236}">
                <a16:creationId xmlns:a16="http://schemas.microsoft.com/office/drawing/2014/main" id="{CE0A74D7-8692-4181-9029-F1A9683C12C0}"/>
              </a:ext>
            </a:extLst>
          </p:cNvPr>
          <p:cNvSpPr txBox="1"/>
          <p:nvPr/>
        </p:nvSpPr>
        <p:spPr>
          <a:xfrm>
            <a:off x="6118212" y="2657570"/>
            <a:ext cx="1829329" cy="747647"/>
          </a:xfrm>
          <a:prstGeom prst="rect">
            <a:avLst/>
          </a:prstGeom>
        </p:spPr>
        <p:txBody>
          <a:bodyPr lIns="0" tIns="0" rIns="0" bIns="0" rtlCol="0" anchor="t">
            <a:spAutoFit/>
          </a:bodyPr>
          <a:lstStyle/>
          <a:p>
            <a:pPr algn="ctr">
              <a:lnSpc>
                <a:spcPts val="6140"/>
              </a:lnSpc>
            </a:pPr>
            <a:r>
              <a:rPr lang="en-US" sz="4093" b="1" spc="122" dirty="0">
                <a:solidFill>
                  <a:srgbClr val="000000"/>
                </a:solidFill>
                <a:latin typeface="Canva Sans Bold"/>
                <a:ea typeface="Canva Sans Bold"/>
                <a:cs typeface="Canva Sans Bold"/>
                <a:sym typeface="Canva Sans Bold"/>
              </a:rPr>
              <a:t>Wed</a:t>
            </a:r>
          </a:p>
        </p:txBody>
      </p:sp>
      <p:sp>
        <p:nvSpPr>
          <p:cNvPr id="31" name="TextBox 18">
            <a:extLst>
              <a:ext uri="{FF2B5EF4-FFF2-40B4-BE49-F238E27FC236}">
                <a16:creationId xmlns:a16="http://schemas.microsoft.com/office/drawing/2014/main" id="{145C1A34-F275-91AA-AB3C-9B7D460B9A3E}"/>
              </a:ext>
            </a:extLst>
          </p:cNvPr>
          <p:cNvSpPr txBox="1"/>
          <p:nvPr/>
        </p:nvSpPr>
        <p:spPr>
          <a:xfrm>
            <a:off x="6118212" y="4083227"/>
            <a:ext cx="1829329" cy="747647"/>
          </a:xfrm>
          <a:prstGeom prst="rect">
            <a:avLst/>
          </a:prstGeom>
        </p:spPr>
        <p:txBody>
          <a:bodyPr lIns="0" tIns="0" rIns="0" bIns="0" rtlCol="0" anchor="t">
            <a:spAutoFit/>
          </a:bodyPr>
          <a:lstStyle/>
          <a:p>
            <a:pPr algn="ctr">
              <a:lnSpc>
                <a:spcPts val="6140"/>
              </a:lnSpc>
            </a:pPr>
            <a:r>
              <a:rPr lang="en-US" sz="4093" b="1" spc="122" dirty="0">
                <a:solidFill>
                  <a:schemeClr val="bg1"/>
                </a:solidFill>
                <a:latin typeface="Canva Sans Bold"/>
                <a:ea typeface="Canva Sans Bold"/>
                <a:cs typeface="Canva Sans Bold"/>
                <a:sym typeface="Canva Sans Bold"/>
              </a:rPr>
              <a:t>11th</a:t>
            </a:r>
          </a:p>
        </p:txBody>
      </p:sp>
      <p:sp>
        <p:nvSpPr>
          <p:cNvPr id="32" name="TextBox 18">
            <a:extLst>
              <a:ext uri="{FF2B5EF4-FFF2-40B4-BE49-F238E27FC236}">
                <a16:creationId xmlns:a16="http://schemas.microsoft.com/office/drawing/2014/main" id="{C61775CC-8B88-0AF9-3B60-33489FFD6852}"/>
              </a:ext>
            </a:extLst>
          </p:cNvPr>
          <p:cNvSpPr txBox="1"/>
          <p:nvPr/>
        </p:nvSpPr>
        <p:spPr>
          <a:xfrm>
            <a:off x="10565050" y="4028515"/>
            <a:ext cx="1829329" cy="747647"/>
          </a:xfrm>
          <a:prstGeom prst="rect">
            <a:avLst/>
          </a:prstGeom>
        </p:spPr>
        <p:txBody>
          <a:bodyPr lIns="0" tIns="0" rIns="0" bIns="0" rtlCol="0" anchor="t">
            <a:spAutoFit/>
          </a:bodyPr>
          <a:lstStyle/>
          <a:p>
            <a:pPr algn="ctr">
              <a:lnSpc>
                <a:spcPts val="6140"/>
              </a:lnSpc>
            </a:pPr>
            <a:r>
              <a:rPr lang="en-US" sz="4093" b="1" spc="122" dirty="0">
                <a:solidFill>
                  <a:schemeClr val="bg1"/>
                </a:solidFill>
                <a:latin typeface="Canva Sans Bold"/>
                <a:ea typeface="Canva Sans Bold"/>
                <a:cs typeface="Canva Sans Bold"/>
                <a:sym typeface="Canva Sans Bold"/>
              </a:rPr>
              <a:t>12th</a:t>
            </a:r>
          </a:p>
        </p:txBody>
      </p:sp>
      <p:sp>
        <p:nvSpPr>
          <p:cNvPr id="33" name="TextBox 18">
            <a:extLst>
              <a:ext uri="{FF2B5EF4-FFF2-40B4-BE49-F238E27FC236}">
                <a16:creationId xmlns:a16="http://schemas.microsoft.com/office/drawing/2014/main" id="{6B772E4F-B811-3E54-C113-40178F86B221}"/>
              </a:ext>
            </a:extLst>
          </p:cNvPr>
          <p:cNvSpPr txBox="1"/>
          <p:nvPr/>
        </p:nvSpPr>
        <p:spPr>
          <a:xfrm>
            <a:off x="14728371" y="4028514"/>
            <a:ext cx="1829329" cy="747647"/>
          </a:xfrm>
          <a:prstGeom prst="rect">
            <a:avLst/>
          </a:prstGeom>
        </p:spPr>
        <p:txBody>
          <a:bodyPr lIns="0" tIns="0" rIns="0" bIns="0" rtlCol="0" anchor="t">
            <a:spAutoFit/>
          </a:bodyPr>
          <a:lstStyle/>
          <a:p>
            <a:pPr algn="ctr">
              <a:lnSpc>
                <a:spcPts val="6140"/>
              </a:lnSpc>
            </a:pPr>
            <a:r>
              <a:rPr lang="en-US" sz="4093" b="1" spc="122" dirty="0">
                <a:solidFill>
                  <a:schemeClr val="bg1"/>
                </a:solidFill>
                <a:latin typeface="Canva Sans Bold"/>
                <a:ea typeface="Canva Sans Bold"/>
                <a:cs typeface="Canva Sans Bold"/>
                <a:sym typeface="Canva Sans Bold"/>
              </a:rPr>
              <a:t>12th</a:t>
            </a:r>
          </a:p>
        </p:txBody>
      </p:sp>
      <p:cxnSp>
        <p:nvCxnSpPr>
          <p:cNvPr id="35" name="Straight Arrow Connector 34">
            <a:extLst>
              <a:ext uri="{FF2B5EF4-FFF2-40B4-BE49-F238E27FC236}">
                <a16:creationId xmlns:a16="http://schemas.microsoft.com/office/drawing/2014/main" id="{8EBA8A77-42D5-38B2-0C78-356EFC387F13}"/>
              </a:ext>
            </a:extLst>
          </p:cNvPr>
          <p:cNvCxnSpPr/>
          <p:nvPr/>
        </p:nvCxnSpPr>
        <p:spPr>
          <a:xfrm>
            <a:off x="2438400" y="8191500"/>
            <a:ext cx="14325600" cy="0"/>
          </a:xfrm>
          <a:prstGeom prst="straightConnector1">
            <a:avLst/>
          </a:prstGeom>
          <a:ln w="254000">
            <a:tailEnd type="triangle"/>
          </a:ln>
        </p:spPr>
        <p:style>
          <a:lnRef idx="1">
            <a:schemeClr val="accent1"/>
          </a:lnRef>
          <a:fillRef idx="0">
            <a:schemeClr val="accent1"/>
          </a:fillRef>
          <a:effectRef idx="0">
            <a:schemeClr val="accent1"/>
          </a:effectRef>
          <a:fontRef idx="minor">
            <a:schemeClr val="tx1"/>
          </a:fontRef>
        </p:style>
      </p:cxnSp>
      <p:grpSp>
        <p:nvGrpSpPr>
          <p:cNvPr id="8" name="Group 29">
            <a:extLst>
              <a:ext uri="{FF2B5EF4-FFF2-40B4-BE49-F238E27FC236}">
                <a16:creationId xmlns:a16="http://schemas.microsoft.com/office/drawing/2014/main" id="{07F19243-D51B-A403-70BD-F1FA589D05E6}"/>
              </a:ext>
            </a:extLst>
          </p:cNvPr>
          <p:cNvGrpSpPr/>
          <p:nvPr/>
        </p:nvGrpSpPr>
        <p:grpSpPr>
          <a:xfrm>
            <a:off x="15860600" y="380020"/>
            <a:ext cx="2401770" cy="581409"/>
            <a:chOff x="0" y="0"/>
            <a:chExt cx="632565" cy="153128"/>
          </a:xfrm>
          <a:solidFill>
            <a:srgbClr val="002060"/>
          </a:solidFill>
        </p:grpSpPr>
        <p:sp>
          <p:nvSpPr>
            <p:cNvPr id="10" name="Freeform 30">
              <a:extLst>
                <a:ext uri="{FF2B5EF4-FFF2-40B4-BE49-F238E27FC236}">
                  <a16:creationId xmlns:a16="http://schemas.microsoft.com/office/drawing/2014/main" id="{55BB5B14-1FE6-879F-7355-3D4A8F5D615A}"/>
                </a:ext>
              </a:extLst>
            </p:cNvPr>
            <p:cNvSpPr/>
            <p:nvPr/>
          </p:nvSpPr>
          <p:spPr>
            <a:xfrm>
              <a:off x="0" y="0"/>
              <a:ext cx="632565" cy="153128"/>
            </a:xfrm>
            <a:custGeom>
              <a:avLst/>
              <a:gdLst/>
              <a:ahLst/>
              <a:cxnLst/>
              <a:rect l="l" t="t" r="r" b="b"/>
              <a:pathLst>
                <a:path w="632565" h="153128">
                  <a:moveTo>
                    <a:pt x="76564" y="0"/>
                  </a:moveTo>
                  <a:lnTo>
                    <a:pt x="556001" y="0"/>
                  </a:lnTo>
                  <a:cubicBezTo>
                    <a:pt x="598286" y="0"/>
                    <a:pt x="632565" y="34279"/>
                    <a:pt x="632565" y="76564"/>
                  </a:cubicBezTo>
                  <a:lnTo>
                    <a:pt x="632565" y="76564"/>
                  </a:lnTo>
                  <a:cubicBezTo>
                    <a:pt x="632565" y="118849"/>
                    <a:pt x="598286" y="153128"/>
                    <a:pt x="556001" y="153128"/>
                  </a:cubicBezTo>
                  <a:lnTo>
                    <a:pt x="76564" y="153128"/>
                  </a:lnTo>
                  <a:cubicBezTo>
                    <a:pt x="34279" y="153128"/>
                    <a:pt x="0" y="118849"/>
                    <a:pt x="0" y="76564"/>
                  </a:cubicBezTo>
                  <a:lnTo>
                    <a:pt x="0" y="76564"/>
                  </a:lnTo>
                  <a:cubicBezTo>
                    <a:pt x="0" y="34279"/>
                    <a:pt x="34279" y="0"/>
                    <a:pt x="76564" y="0"/>
                  </a:cubicBezTo>
                  <a:close/>
                </a:path>
              </a:pathLst>
            </a:custGeom>
            <a:grpFill/>
          </p:spPr>
          <p:txBody>
            <a:bodyPr/>
            <a:lstStyle/>
            <a:p>
              <a:endParaRPr lang="en-GB"/>
            </a:p>
          </p:txBody>
        </p:sp>
        <p:sp>
          <p:nvSpPr>
            <p:cNvPr id="11" name="TextBox 31">
              <a:extLst>
                <a:ext uri="{FF2B5EF4-FFF2-40B4-BE49-F238E27FC236}">
                  <a16:creationId xmlns:a16="http://schemas.microsoft.com/office/drawing/2014/main" id="{D32A9C3D-C7DA-34DA-F97B-B0CB51485F83}"/>
                </a:ext>
              </a:extLst>
            </p:cNvPr>
            <p:cNvSpPr txBox="1"/>
            <p:nvPr/>
          </p:nvSpPr>
          <p:spPr>
            <a:xfrm>
              <a:off x="0" y="-47625"/>
              <a:ext cx="632565" cy="200753"/>
            </a:xfrm>
            <a:prstGeom prst="rect">
              <a:avLst/>
            </a:prstGeom>
            <a:grpFill/>
          </p:spPr>
          <p:txBody>
            <a:bodyPr lIns="50800" tIns="50800" rIns="50800" bIns="50800" rtlCol="0" anchor="ctr"/>
            <a:lstStyle/>
            <a:p>
              <a:pPr algn="ctr">
                <a:lnSpc>
                  <a:spcPts val="3261"/>
                </a:lnSpc>
              </a:pPr>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FC1B29-68B7-448F-78A2-42BC76B49EBD}"/>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A5588557-5125-3257-6AE6-6105D489D8AE}"/>
              </a:ext>
            </a:extLst>
          </p:cNvPr>
          <p:cNvSpPr/>
          <p:nvPr/>
        </p:nvSpPr>
        <p:spPr>
          <a:xfrm>
            <a:off x="46952" y="-17321"/>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GB"/>
          </a:p>
        </p:txBody>
      </p:sp>
      <p:grpSp>
        <p:nvGrpSpPr>
          <p:cNvPr id="3" name="Group 3">
            <a:extLst>
              <a:ext uri="{FF2B5EF4-FFF2-40B4-BE49-F238E27FC236}">
                <a16:creationId xmlns:a16="http://schemas.microsoft.com/office/drawing/2014/main" id="{B7E0770B-520C-DF55-7EFB-E2209699E76A}"/>
              </a:ext>
            </a:extLst>
          </p:cNvPr>
          <p:cNvGrpSpPr/>
          <p:nvPr/>
        </p:nvGrpSpPr>
        <p:grpSpPr>
          <a:xfrm rot="-5400000">
            <a:off x="6325158" y="-148386"/>
            <a:ext cx="1380613" cy="2108783"/>
            <a:chOff x="0" y="-97392"/>
            <a:chExt cx="363618" cy="555399"/>
          </a:xfrm>
        </p:grpSpPr>
        <p:sp>
          <p:nvSpPr>
            <p:cNvPr id="4" name="Freeform 4">
              <a:extLst>
                <a:ext uri="{FF2B5EF4-FFF2-40B4-BE49-F238E27FC236}">
                  <a16:creationId xmlns:a16="http://schemas.microsoft.com/office/drawing/2014/main" id="{78DDDA68-D466-756D-65B6-A33F8BDD5E5D}"/>
                </a:ext>
              </a:extLst>
            </p:cNvPr>
            <p:cNvSpPr/>
            <p:nvPr/>
          </p:nvSpPr>
          <p:spPr>
            <a:xfrm>
              <a:off x="0" y="-97392"/>
              <a:ext cx="363618" cy="458007"/>
            </a:xfrm>
            <a:custGeom>
              <a:avLst/>
              <a:gdLst/>
              <a:ahLst/>
              <a:cxnLst/>
              <a:rect l="l" t="t" r="r" b="b"/>
              <a:pathLst>
                <a:path w="363618" h="458007">
                  <a:moveTo>
                    <a:pt x="181809" y="0"/>
                  </a:moveTo>
                  <a:lnTo>
                    <a:pt x="181809" y="0"/>
                  </a:lnTo>
                  <a:cubicBezTo>
                    <a:pt x="230028" y="0"/>
                    <a:pt x="276272" y="19155"/>
                    <a:pt x="310368" y="53251"/>
                  </a:cubicBezTo>
                  <a:cubicBezTo>
                    <a:pt x="344463" y="87346"/>
                    <a:pt x="363618" y="133590"/>
                    <a:pt x="363618" y="181809"/>
                  </a:cubicBezTo>
                  <a:lnTo>
                    <a:pt x="363618" y="276198"/>
                  </a:lnTo>
                  <a:cubicBezTo>
                    <a:pt x="363618" y="376609"/>
                    <a:pt x="282219" y="458007"/>
                    <a:pt x="181809" y="458007"/>
                  </a:cubicBezTo>
                  <a:lnTo>
                    <a:pt x="181809" y="458007"/>
                  </a:lnTo>
                  <a:cubicBezTo>
                    <a:pt x="81399" y="458007"/>
                    <a:pt x="0" y="376609"/>
                    <a:pt x="0" y="276198"/>
                  </a:cubicBezTo>
                  <a:lnTo>
                    <a:pt x="0" y="181809"/>
                  </a:lnTo>
                  <a:cubicBezTo>
                    <a:pt x="0" y="81399"/>
                    <a:pt x="81399" y="0"/>
                    <a:pt x="181809" y="0"/>
                  </a:cubicBezTo>
                  <a:close/>
                </a:path>
              </a:pathLst>
            </a:custGeom>
            <a:solidFill>
              <a:srgbClr val="172E73"/>
            </a:solidFill>
          </p:spPr>
          <p:txBody>
            <a:bodyPr/>
            <a:lstStyle/>
            <a:p>
              <a:endParaRPr lang="en-GB"/>
            </a:p>
          </p:txBody>
        </p:sp>
        <p:sp>
          <p:nvSpPr>
            <p:cNvPr id="5" name="TextBox 5">
              <a:extLst>
                <a:ext uri="{FF2B5EF4-FFF2-40B4-BE49-F238E27FC236}">
                  <a16:creationId xmlns:a16="http://schemas.microsoft.com/office/drawing/2014/main" id="{3FC7FCDA-AC39-564A-7DFA-E37181A1266E}"/>
                </a:ext>
              </a:extLst>
            </p:cNvPr>
            <p:cNvSpPr txBox="1"/>
            <p:nvPr/>
          </p:nvSpPr>
          <p:spPr>
            <a:xfrm>
              <a:off x="0" y="-38100"/>
              <a:ext cx="363618" cy="496107"/>
            </a:xfrm>
            <a:prstGeom prst="rect">
              <a:avLst/>
            </a:prstGeom>
          </p:spPr>
          <p:txBody>
            <a:bodyPr lIns="50800" tIns="50800" rIns="50800" bIns="50800" rtlCol="0" anchor="ctr"/>
            <a:lstStyle/>
            <a:p>
              <a:pPr algn="ctr">
                <a:lnSpc>
                  <a:spcPts val="2659"/>
                </a:lnSpc>
                <a:spcBef>
                  <a:spcPct val="0"/>
                </a:spcBef>
              </a:pPr>
              <a:endParaRPr/>
            </a:p>
          </p:txBody>
        </p:sp>
      </p:grpSp>
      <p:sp>
        <p:nvSpPr>
          <p:cNvPr id="7" name="Freeform 7">
            <a:extLst>
              <a:ext uri="{FF2B5EF4-FFF2-40B4-BE49-F238E27FC236}">
                <a16:creationId xmlns:a16="http://schemas.microsoft.com/office/drawing/2014/main" id="{874643C0-71D3-9D70-6BC8-60A3883C22E1}"/>
              </a:ext>
            </a:extLst>
          </p:cNvPr>
          <p:cNvSpPr/>
          <p:nvPr/>
        </p:nvSpPr>
        <p:spPr>
          <a:xfrm>
            <a:off x="6509887" y="419100"/>
            <a:ext cx="641373" cy="801716"/>
          </a:xfrm>
          <a:custGeom>
            <a:avLst/>
            <a:gdLst/>
            <a:ahLst/>
            <a:cxnLst/>
            <a:rect l="l" t="t" r="r" b="b"/>
            <a:pathLst>
              <a:path w="641373" h="801716">
                <a:moveTo>
                  <a:pt x="0" y="0"/>
                </a:moveTo>
                <a:lnTo>
                  <a:pt x="641373" y="0"/>
                </a:lnTo>
                <a:lnTo>
                  <a:pt x="641373" y="801716"/>
                </a:lnTo>
                <a:lnTo>
                  <a:pt x="0" y="80171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9" name="TextBox 9">
            <a:extLst>
              <a:ext uri="{FF2B5EF4-FFF2-40B4-BE49-F238E27FC236}">
                <a16:creationId xmlns:a16="http://schemas.microsoft.com/office/drawing/2014/main" id="{64262EA0-EC79-B992-CC4F-32BA00802F87}"/>
              </a:ext>
            </a:extLst>
          </p:cNvPr>
          <p:cNvSpPr txBox="1"/>
          <p:nvPr/>
        </p:nvSpPr>
        <p:spPr>
          <a:xfrm>
            <a:off x="216365" y="-17322"/>
            <a:ext cx="6210300" cy="1846659"/>
          </a:xfrm>
          <a:prstGeom prst="rect">
            <a:avLst/>
          </a:prstGeom>
        </p:spPr>
        <p:txBody>
          <a:bodyPr wrap="square" lIns="0" tIns="0" rIns="0" bIns="0" rtlCol="0" anchor="t">
            <a:spAutoFit/>
          </a:bodyPr>
          <a:lstStyle/>
          <a:p>
            <a:pPr marL="0" lvl="0" indent="0" algn="l">
              <a:lnSpc>
                <a:spcPts val="7200"/>
              </a:lnSpc>
              <a:spcBef>
                <a:spcPct val="0"/>
              </a:spcBef>
            </a:pPr>
            <a:r>
              <a:rPr lang="en-US" sz="6000" b="1" dirty="0">
                <a:solidFill>
                  <a:srgbClr val="000000"/>
                </a:solidFill>
                <a:latin typeface="Canva Sans Bold"/>
                <a:ea typeface="Canva Sans Bold"/>
                <a:cs typeface="Canva Sans Bold"/>
                <a:sym typeface="Canva Sans Bold"/>
              </a:rPr>
              <a:t>School-Based Evidence (Wed)</a:t>
            </a:r>
            <a:endParaRPr lang="en-US" sz="6000" b="1" u="none" strike="noStrike" dirty="0">
              <a:solidFill>
                <a:srgbClr val="000000"/>
              </a:solidFill>
              <a:latin typeface="Canva Sans Bold"/>
              <a:ea typeface="Canva Sans Bold"/>
              <a:cs typeface="Canva Sans Bold"/>
              <a:sym typeface="Canva Sans Bold"/>
            </a:endParaRPr>
          </a:p>
        </p:txBody>
      </p:sp>
      <p:sp>
        <p:nvSpPr>
          <p:cNvPr id="16" name="TextBox 16">
            <a:extLst>
              <a:ext uri="{FF2B5EF4-FFF2-40B4-BE49-F238E27FC236}">
                <a16:creationId xmlns:a16="http://schemas.microsoft.com/office/drawing/2014/main" id="{02801EAC-83E2-BEDA-5D52-963A0B9306ED}"/>
              </a:ext>
            </a:extLst>
          </p:cNvPr>
          <p:cNvSpPr txBox="1"/>
          <p:nvPr/>
        </p:nvSpPr>
        <p:spPr>
          <a:xfrm>
            <a:off x="1778235" y="6688968"/>
            <a:ext cx="2268324" cy="1693545"/>
          </a:xfrm>
          <a:prstGeom prst="rect">
            <a:avLst/>
          </a:prstGeom>
        </p:spPr>
        <p:txBody>
          <a:bodyPr lIns="0" tIns="0" rIns="0" bIns="0" rtlCol="0" anchor="t">
            <a:spAutoFit/>
          </a:bodyPr>
          <a:lstStyle/>
          <a:p>
            <a:pPr algn="l">
              <a:lnSpc>
                <a:spcPts val="2700"/>
              </a:lnSpc>
            </a:pPr>
            <a:r>
              <a:rPr lang="en-US" sz="1800" spc="54">
                <a:solidFill>
                  <a:srgbClr val="FFFFFF"/>
                </a:solidFill>
                <a:latin typeface="Canva Sans"/>
                <a:ea typeface="Canva Sans"/>
                <a:cs typeface="Canva Sans"/>
                <a:sym typeface="Canva Sans"/>
              </a:rPr>
              <a:t>Our vision is to make quality education the new standard, not the exception.</a:t>
            </a:r>
          </a:p>
        </p:txBody>
      </p:sp>
      <p:pic>
        <p:nvPicPr>
          <p:cNvPr id="10" name="Picture 9">
            <a:extLst>
              <a:ext uri="{FF2B5EF4-FFF2-40B4-BE49-F238E27FC236}">
                <a16:creationId xmlns:a16="http://schemas.microsoft.com/office/drawing/2014/main" id="{C06A5EEB-1FE9-C188-89C2-B5BCF5CDF14F}"/>
              </a:ext>
            </a:extLst>
          </p:cNvPr>
          <p:cNvPicPr>
            <a:picLocks noChangeAspect="1"/>
          </p:cNvPicPr>
          <p:nvPr/>
        </p:nvPicPr>
        <p:blipFill>
          <a:blip r:embed="rId5"/>
          <a:stretch>
            <a:fillRect/>
          </a:stretch>
        </p:blipFill>
        <p:spPr>
          <a:xfrm>
            <a:off x="10210800" y="-17321"/>
            <a:ext cx="8276796" cy="10287001"/>
          </a:xfrm>
          <a:prstGeom prst="rect">
            <a:avLst/>
          </a:prstGeom>
        </p:spPr>
      </p:pic>
      <p:grpSp>
        <p:nvGrpSpPr>
          <p:cNvPr id="6" name="Group 29">
            <a:extLst>
              <a:ext uri="{FF2B5EF4-FFF2-40B4-BE49-F238E27FC236}">
                <a16:creationId xmlns:a16="http://schemas.microsoft.com/office/drawing/2014/main" id="{C673454A-BB88-F190-7C72-C56ABA3EA4E7}"/>
              </a:ext>
            </a:extLst>
          </p:cNvPr>
          <p:cNvGrpSpPr/>
          <p:nvPr/>
        </p:nvGrpSpPr>
        <p:grpSpPr>
          <a:xfrm>
            <a:off x="16858849" y="169749"/>
            <a:ext cx="1491343" cy="348411"/>
            <a:chOff x="0" y="0"/>
            <a:chExt cx="632565" cy="153128"/>
          </a:xfrm>
          <a:solidFill>
            <a:srgbClr val="002060"/>
          </a:solidFill>
        </p:grpSpPr>
        <p:sp>
          <p:nvSpPr>
            <p:cNvPr id="8" name="Freeform 30">
              <a:extLst>
                <a:ext uri="{FF2B5EF4-FFF2-40B4-BE49-F238E27FC236}">
                  <a16:creationId xmlns:a16="http://schemas.microsoft.com/office/drawing/2014/main" id="{CA23E33B-8B70-707A-12D7-419BDB5A2810}"/>
                </a:ext>
              </a:extLst>
            </p:cNvPr>
            <p:cNvSpPr/>
            <p:nvPr/>
          </p:nvSpPr>
          <p:spPr>
            <a:xfrm>
              <a:off x="0" y="0"/>
              <a:ext cx="632565" cy="153128"/>
            </a:xfrm>
            <a:custGeom>
              <a:avLst/>
              <a:gdLst/>
              <a:ahLst/>
              <a:cxnLst/>
              <a:rect l="l" t="t" r="r" b="b"/>
              <a:pathLst>
                <a:path w="632565" h="153128">
                  <a:moveTo>
                    <a:pt x="76564" y="0"/>
                  </a:moveTo>
                  <a:lnTo>
                    <a:pt x="556001" y="0"/>
                  </a:lnTo>
                  <a:cubicBezTo>
                    <a:pt x="598286" y="0"/>
                    <a:pt x="632565" y="34279"/>
                    <a:pt x="632565" y="76564"/>
                  </a:cubicBezTo>
                  <a:lnTo>
                    <a:pt x="632565" y="76564"/>
                  </a:lnTo>
                  <a:cubicBezTo>
                    <a:pt x="632565" y="118849"/>
                    <a:pt x="598286" y="153128"/>
                    <a:pt x="556001" y="153128"/>
                  </a:cubicBezTo>
                  <a:lnTo>
                    <a:pt x="76564" y="153128"/>
                  </a:lnTo>
                  <a:cubicBezTo>
                    <a:pt x="34279" y="153128"/>
                    <a:pt x="0" y="118849"/>
                    <a:pt x="0" y="76564"/>
                  </a:cubicBezTo>
                  <a:lnTo>
                    <a:pt x="0" y="76564"/>
                  </a:lnTo>
                  <a:cubicBezTo>
                    <a:pt x="0" y="34279"/>
                    <a:pt x="34279" y="0"/>
                    <a:pt x="76564" y="0"/>
                  </a:cubicBezTo>
                  <a:close/>
                </a:path>
              </a:pathLst>
            </a:custGeom>
            <a:grpFill/>
          </p:spPr>
          <p:txBody>
            <a:bodyPr/>
            <a:lstStyle/>
            <a:p>
              <a:endParaRPr lang="en-GB"/>
            </a:p>
          </p:txBody>
        </p:sp>
        <p:sp>
          <p:nvSpPr>
            <p:cNvPr id="11" name="TextBox 31">
              <a:extLst>
                <a:ext uri="{FF2B5EF4-FFF2-40B4-BE49-F238E27FC236}">
                  <a16:creationId xmlns:a16="http://schemas.microsoft.com/office/drawing/2014/main" id="{52731DCC-A626-4AC9-475C-FDEAAE9E6D90}"/>
                </a:ext>
              </a:extLst>
            </p:cNvPr>
            <p:cNvSpPr txBox="1"/>
            <p:nvPr/>
          </p:nvSpPr>
          <p:spPr>
            <a:xfrm>
              <a:off x="0" y="-47625"/>
              <a:ext cx="632565" cy="200753"/>
            </a:xfrm>
            <a:prstGeom prst="rect">
              <a:avLst/>
            </a:prstGeom>
            <a:grpFill/>
          </p:spPr>
          <p:txBody>
            <a:bodyPr lIns="50800" tIns="50800" rIns="50800" bIns="50800" rtlCol="0" anchor="ctr"/>
            <a:lstStyle/>
            <a:p>
              <a:pPr algn="ctr">
                <a:lnSpc>
                  <a:spcPts val="3261"/>
                </a:lnSpc>
              </a:pPr>
              <a:endParaRPr/>
            </a:p>
          </p:txBody>
        </p:sp>
      </p:grpSp>
    </p:spTree>
    <p:extLst>
      <p:ext uri="{BB962C8B-B14F-4D97-AF65-F5344CB8AC3E}">
        <p14:creationId xmlns:p14="http://schemas.microsoft.com/office/powerpoint/2010/main" val="21320331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EBB55D-DFB4-79A0-65BC-F3A703D5832F}"/>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57C9692F-DF9C-0A04-A2A9-D60FB53939C9}"/>
              </a:ext>
            </a:extLst>
          </p:cNvPr>
          <p:cNvSpPr/>
          <p:nvPr/>
        </p:nvSpPr>
        <p:spPr>
          <a:xfrm>
            <a:off x="-33867"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GB"/>
          </a:p>
        </p:txBody>
      </p:sp>
      <p:grpSp>
        <p:nvGrpSpPr>
          <p:cNvPr id="3" name="Group 3">
            <a:extLst>
              <a:ext uri="{FF2B5EF4-FFF2-40B4-BE49-F238E27FC236}">
                <a16:creationId xmlns:a16="http://schemas.microsoft.com/office/drawing/2014/main" id="{B625C0BB-9561-FFFF-3A27-FBD8E848856B}"/>
              </a:ext>
            </a:extLst>
          </p:cNvPr>
          <p:cNvGrpSpPr/>
          <p:nvPr/>
        </p:nvGrpSpPr>
        <p:grpSpPr>
          <a:xfrm rot="-5400000">
            <a:off x="6495160" y="-179192"/>
            <a:ext cx="1380613" cy="1738997"/>
            <a:chOff x="0" y="0"/>
            <a:chExt cx="363618" cy="458007"/>
          </a:xfrm>
        </p:grpSpPr>
        <p:sp>
          <p:nvSpPr>
            <p:cNvPr id="4" name="Freeform 4">
              <a:extLst>
                <a:ext uri="{FF2B5EF4-FFF2-40B4-BE49-F238E27FC236}">
                  <a16:creationId xmlns:a16="http://schemas.microsoft.com/office/drawing/2014/main" id="{6148FA8E-E0E2-2D64-DDF5-6DD4D66ABD0E}"/>
                </a:ext>
              </a:extLst>
            </p:cNvPr>
            <p:cNvSpPr/>
            <p:nvPr/>
          </p:nvSpPr>
          <p:spPr>
            <a:xfrm>
              <a:off x="0" y="0"/>
              <a:ext cx="363618" cy="458007"/>
            </a:xfrm>
            <a:custGeom>
              <a:avLst/>
              <a:gdLst/>
              <a:ahLst/>
              <a:cxnLst/>
              <a:rect l="l" t="t" r="r" b="b"/>
              <a:pathLst>
                <a:path w="363618" h="458007">
                  <a:moveTo>
                    <a:pt x="181809" y="0"/>
                  </a:moveTo>
                  <a:lnTo>
                    <a:pt x="181809" y="0"/>
                  </a:lnTo>
                  <a:cubicBezTo>
                    <a:pt x="230028" y="0"/>
                    <a:pt x="276272" y="19155"/>
                    <a:pt x="310368" y="53251"/>
                  </a:cubicBezTo>
                  <a:cubicBezTo>
                    <a:pt x="344463" y="87346"/>
                    <a:pt x="363618" y="133590"/>
                    <a:pt x="363618" y="181809"/>
                  </a:cubicBezTo>
                  <a:lnTo>
                    <a:pt x="363618" y="276198"/>
                  </a:lnTo>
                  <a:cubicBezTo>
                    <a:pt x="363618" y="376609"/>
                    <a:pt x="282219" y="458007"/>
                    <a:pt x="181809" y="458007"/>
                  </a:cubicBezTo>
                  <a:lnTo>
                    <a:pt x="181809" y="458007"/>
                  </a:lnTo>
                  <a:cubicBezTo>
                    <a:pt x="81399" y="458007"/>
                    <a:pt x="0" y="376609"/>
                    <a:pt x="0" y="276198"/>
                  </a:cubicBezTo>
                  <a:lnTo>
                    <a:pt x="0" y="181809"/>
                  </a:lnTo>
                  <a:cubicBezTo>
                    <a:pt x="0" y="81399"/>
                    <a:pt x="81399" y="0"/>
                    <a:pt x="181809" y="0"/>
                  </a:cubicBezTo>
                  <a:close/>
                </a:path>
              </a:pathLst>
            </a:custGeom>
            <a:solidFill>
              <a:srgbClr val="172E73"/>
            </a:solidFill>
          </p:spPr>
          <p:txBody>
            <a:bodyPr/>
            <a:lstStyle/>
            <a:p>
              <a:endParaRPr lang="en-GB"/>
            </a:p>
          </p:txBody>
        </p:sp>
        <p:sp>
          <p:nvSpPr>
            <p:cNvPr id="5" name="TextBox 5">
              <a:extLst>
                <a:ext uri="{FF2B5EF4-FFF2-40B4-BE49-F238E27FC236}">
                  <a16:creationId xmlns:a16="http://schemas.microsoft.com/office/drawing/2014/main" id="{C77C5963-6F66-5404-0FD7-1817242D80A6}"/>
                </a:ext>
              </a:extLst>
            </p:cNvPr>
            <p:cNvSpPr txBox="1"/>
            <p:nvPr/>
          </p:nvSpPr>
          <p:spPr>
            <a:xfrm>
              <a:off x="0" y="-38100"/>
              <a:ext cx="363618" cy="496107"/>
            </a:xfrm>
            <a:prstGeom prst="rect">
              <a:avLst/>
            </a:prstGeom>
          </p:spPr>
          <p:txBody>
            <a:bodyPr lIns="50800" tIns="50800" rIns="50800" bIns="50800" rtlCol="0" anchor="ctr"/>
            <a:lstStyle/>
            <a:p>
              <a:pPr algn="ctr">
                <a:lnSpc>
                  <a:spcPts val="2659"/>
                </a:lnSpc>
                <a:spcBef>
                  <a:spcPct val="0"/>
                </a:spcBef>
              </a:pPr>
              <a:endParaRPr/>
            </a:p>
          </p:txBody>
        </p:sp>
      </p:grpSp>
      <p:sp>
        <p:nvSpPr>
          <p:cNvPr id="7" name="Freeform 7">
            <a:extLst>
              <a:ext uri="{FF2B5EF4-FFF2-40B4-BE49-F238E27FC236}">
                <a16:creationId xmlns:a16="http://schemas.microsoft.com/office/drawing/2014/main" id="{0ED27D31-5A3D-FEC9-5757-F240F8CAB719}"/>
              </a:ext>
            </a:extLst>
          </p:cNvPr>
          <p:cNvSpPr/>
          <p:nvPr/>
        </p:nvSpPr>
        <p:spPr>
          <a:xfrm>
            <a:off x="6864781" y="271121"/>
            <a:ext cx="641373" cy="801716"/>
          </a:xfrm>
          <a:custGeom>
            <a:avLst/>
            <a:gdLst/>
            <a:ahLst/>
            <a:cxnLst/>
            <a:rect l="l" t="t" r="r" b="b"/>
            <a:pathLst>
              <a:path w="641373" h="801716">
                <a:moveTo>
                  <a:pt x="0" y="0"/>
                </a:moveTo>
                <a:lnTo>
                  <a:pt x="641373" y="0"/>
                </a:lnTo>
                <a:lnTo>
                  <a:pt x="641373" y="801716"/>
                </a:lnTo>
                <a:lnTo>
                  <a:pt x="0" y="80171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9" name="TextBox 9">
            <a:extLst>
              <a:ext uri="{FF2B5EF4-FFF2-40B4-BE49-F238E27FC236}">
                <a16:creationId xmlns:a16="http://schemas.microsoft.com/office/drawing/2014/main" id="{4DB01A21-7A35-1851-E794-A948FA5EA925}"/>
              </a:ext>
            </a:extLst>
          </p:cNvPr>
          <p:cNvSpPr txBox="1"/>
          <p:nvPr/>
        </p:nvSpPr>
        <p:spPr>
          <a:xfrm>
            <a:off x="228600" y="-1"/>
            <a:ext cx="6210300" cy="1846659"/>
          </a:xfrm>
          <a:prstGeom prst="rect">
            <a:avLst/>
          </a:prstGeom>
        </p:spPr>
        <p:txBody>
          <a:bodyPr wrap="square" lIns="0" tIns="0" rIns="0" bIns="0" rtlCol="0" anchor="t">
            <a:spAutoFit/>
          </a:bodyPr>
          <a:lstStyle/>
          <a:p>
            <a:pPr marL="0" lvl="0" indent="0" algn="l">
              <a:lnSpc>
                <a:spcPts val="7200"/>
              </a:lnSpc>
              <a:spcBef>
                <a:spcPct val="0"/>
              </a:spcBef>
            </a:pPr>
            <a:r>
              <a:rPr lang="en-US" sz="6000" b="1" dirty="0">
                <a:solidFill>
                  <a:srgbClr val="000000"/>
                </a:solidFill>
                <a:latin typeface="Canva Sans Bold"/>
                <a:ea typeface="Canva Sans Bold"/>
                <a:cs typeface="Canva Sans Bold"/>
                <a:sym typeface="Canva Sans Bold"/>
              </a:rPr>
              <a:t>School-Based Evidence (Wed)</a:t>
            </a:r>
            <a:endParaRPr lang="en-US" sz="6000" b="1" u="none" strike="noStrike" dirty="0">
              <a:solidFill>
                <a:srgbClr val="000000"/>
              </a:solidFill>
              <a:latin typeface="Canva Sans Bold"/>
              <a:ea typeface="Canva Sans Bold"/>
              <a:cs typeface="Canva Sans Bold"/>
              <a:sym typeface="Canva Sans Bold"/>
            </a:endParaRPr>
          </a:p>
        </p:txBody>
      </p:sp>
      <p:sp>
        <p:nvSpPr>
          <p:cNvPr id="16" name="TextBox 16">
            <a:extLst>
              <a:ext uri="{FF2B5EF4-FFF2-40B4-BE49-F238E27FC236}">
                <a16:creationId xmlns:a16="http://schemas.microsoft.com/office/drawing/2014/main" id="{CBDB546E-6B34-7011-E146-A023EDAE50B6}"/>
              </a:ext>
            </a:extLst>
          </p:cNvPr>
          <p:cNvSpPr txBox="1"/>
          <p:nvPr/>
        </p:nvSpPr>
        <p:spPr>
          <a:xfrm>
            <a:off x="1778235" y="6688968"/>
            <a:ext cx="2268324" cy="1693545"/>
          </a:xfrm>
          <a:prstGeom prst="rect">
            <a:avLst/>
          </a:prstGeom>
        </p:spPr>
        <p:txBody>
          <a:bodyPr lIns="0" tIns="0" rIns="0" bIns="0" rtlCol="0" anchor="t">
            <a:spAutoFit/>
          </a:bodyPr>
          <a:lstStyle/>
          <a:p>
            <a:pPr algn="l">
              <a:lnSpc>
                <a:spcPts val="2700"/>
              </a:lnSpc>
            </a:pPr>
            <a:r>
              <a:rPr lang="en-US" sz="1800" spc="54">
                <a:solidFill>
                  <a:srgbClr val="FFFFFF"/>
                </a:solidFill>
                <a:latin typeface="Canva Sans"/>
                <a:ea typeface="Canva Sans"/>
                <a:cs typeface="Canva Sans"/>
                <a:sym typeface="Canva Sans"/>
              </a:rPr>
              <a:t>Our vision is to make quality education the new standard, not the exception.</a:t>
            </a:r>
          </a:p>
        </p:txBody>
      </p:sp>
      <p:pic>
        <p:nvPicPr>
          <p:cNvPr id="8" name="Picture 7">
            <a:extLst>
              <a:ext uri="{FF2B5EF4-FFF2-40B4-BE49-F238E27FC236}">
                <a16:creationId xmlns:a16="http://schemas.microsoft.com/office/drawing/2014/main" id="{64005608-FB12-B9F5-FAAB-07E0CD5902CD}"/>
              </a:ext>
            </a:extLst>
          </p:cNvPr>
          <p:cNvPicPr>
            <a:picLocks noChangeAspect="1"/>
          </p:cNvPicPr>
          <p:nvPr/>
        </p:nvPicPr>
        <p:blipFill>
          <a:blip r:embed="rId5"/>
          <a:stretch>
            <a:fillRect/>
          </a:stretch>
        </p:blipFill>
        <p:spPr>
          <a:xfrm>
            <a:off x="10177824" y="61388"/>
            <a:ext cx="7881576" cy="10015879"/>
          </a:xfrm>
          <a:prstGeom prst="rect">
            <a:avLst/>
          </a:prstGeom>
        </p:spPr>
      </p:pic>
      <p:grpSp>
        <p:nvGrpSpPr>
          <p:cNvPr id="6" name="Group 29">
            <a:extLst>
              <a:ext uri="{FF2B5EF4-FFF2-40B4-BE49-F238E27FC236}">
                <a16:creationId xmlns:a16="http://schemas.microsoft.com/office/drawing/2014/main" id="{602D7119-8BD5-F7D9-33CA-A1E937B00A2E}"/>
              </a:ext>
            </a:extLst>
          </p:cNvPr>
          <p:cNvGrpSpPr/>
          <p:nvPr/>
        </p:nvGrpSpPr>
        <p:grpSpPr>
          <a:xfrm>
            <a:off x="16858849" y="169749"/>
            <a:ext cx="1491343" cy="348411"/>
            <a:chOff x="0" y="0"/>
            <a:chExt cx="632565" cy="153128"/>
          </a:xfrm>
          <a:solidFill>
            <a:srgbClr val="002060"/>
          </a:solidFill>
        </p:grpSpPr>
        <p:sp>
          <p:nvSpPr>
            <p:cNvPr id="10" name="Freeform 30">
              <a:extLst>
                <a:ext uri="{FF2B5EF4-FFF2-40B4-BE49-F238E27FC236}">
                  <a16:creationId xmlns:a16="http://schemas.microsoft.com/office/drawing/2014/main" id="{4A3328F7-367A-1C21-7D8A-D713E530AAB3}"/>
                </a:ext>
              </a:extLst>
            </p:cNvPr>
            <p:cNvSpPr/>
            <p:nvPr/>
          </p:nvSpPr>
          <p:spPr>
            <a:xfrm>
              <a:off x="0" y="0"/>
              <a:ext cx="632565" cy="153128"/>
            </a:xfrm>
            <a:custGeom>
              <a:avLst/>
              <a:gdLst/>
              <a:ahLst/>
              <a:cxnLst/>
              <a:rect l="l" t="t" r="r" b="b"/>
              <a:pathLst>
                <a:path w="632565" h="153128">
                  <a:moveTo>
                    <a:pt x="76564" y="0"/>
                  </a:moveTo>
                  <a:lnTo>
                    <a:pt x="556001" y="0"/>
                  </a:lnTo>
                  <a:cubicBezTo>
                    <a:pt x="598286" y="0"/>
                    <a:pt x="632565" y="34279"/>
                    <a:pt x="632565" y="76564"/>
                  </a:cubicBezTo>
                  <a:lnTo>
                    <a:pt x="632565" y="76564"/>
                  </a:lnTo>
                  <a:cubicBezTo>
                    <a:pt x="632565" y="118849"/>
                    <a:pt x="598286" y="153128"/>
                    <a:pt x="556001" y="153128"/>
                  </a:cubicBezTo>
                  <a:lnTo>
                    <a:pt x="76564" y="153128"/>
                  </a:lnTo>
                  <a:cubicBezTo>
                    <a:pt x="34279" y="153128"/>
                    <a:pt x="0" y="118849"/>
                    <a:pt x="0" y="76564"/>
                  </a:cubicBezTo>
                  <a:lnTo>
                    <a:pt x="0" y="76564"/>
                  </a:lnTo>
                  <a:cubicBezTo>
                    <a:pt x="0" y="34279"/>
                    <a:pt x="34279" y="0"/>
                    <a:pt x="76564" y="0"/>
                  </a:cubicBezTo>
                  <a:close/>
                </a:path>
              </a:pathLst>
            </a:custGeom>
            <a:grpFill/>
          </p:spPr>
          <p:txBody>
            <a:bodyPr/>
            <a:lstStyle/>
            <a:p>
              <a:endParaRPr lang="en-GB"/>
            </a:p>
          </p:txBody>
        </p:sp>
        <p:sp>
          <p:nvSpPr>
            <p:cNvPr id="11" name="TextBox 31">
              <a:extLst>
                <a:ext uri="{FF2B5EF4-FFF2-40B4-BE49-F238E27FC236}">
                  <a16:creationId xmlns:a16="http://schemas.microsoft.com/office/drawing/2014/main" id="{D2F566B9-3467-75C1-6B97-6316BB8D8659}"/>
                </a:ext>
              </a:extLst>
            </p:cNvPr>
            <p:cNvSpPr txBox="1"/>
            <p:nvPr/>
          </p:nvSpPr>
          <p:spPr>
            <a:xfrm>
              <a:off x="0" y="-47625"/>
              <a:ext cx="632565" cy="200753"/>
            </a:xfrm>
            <a:prstGeom prst="rect">
              <a:avLst/>
            </a:prstGeom>
            <a:grpFill/>
          </p:spPr>
          <p:txBody>
            <a:bodyPr lIns="50800" tIns="50800" rIns="50800" bIns="50800" rtlCol="0" anchor="ctr"/>
            <a:lstStyle/>
            <a:p>
              <a:pPr algn="ctr">
                <a:lnSpc>
                  <a:spcPts val="3261"/>
                </a:lnSpc>
              </a:pPr>
              <a:endParaRPr/>
            </a:p>
          </p:txBody>
        </p:sp>
      </p:grpSp>
    </p:spTree>
    <p:extLst>
      <p:ext uri="{BB962C8B-B14F-4D97-AF65-F5344CB8AC3E}">
        <p14:creationId xmlns:p14="http://schemas.microsoft.com/office/powerpoint/2010/main" val="14548829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FBA0FF-6A41-4D0E-2B61-132663AB7C68}"/>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6D0CA46E-80D6-0FBA-FD1D-354B82B0CC61}"/>
              </a:ext>
            </a:extLst>
          </p:cNvPr>
          <p:cNvSpPr/>
          <p:nvPr/>
        </p:nvSpPr>
        <p:spPr>
          <a:xfrm>
            <a:off x="199596" y="-17319"/>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GB"/>
          </a:p>
        </p:txBody>
      </p:sp>
      <p:grpSp>
        <p:nvGrpSpPr>
          <p:cNvPr id="3" name="Group 3">
            <a:extLst>
              <a:ext uri="{FF2B5EF4-FFF2-40B4-BE49-F238E27FC236}">
                <a16:creationId xmlns:a16="http://schemas.microsoft.com/office/drawing/2014/main" id="{3B246A86-039C-1F61-334A-E880654DEE12}"/>
              </a:ext>
            </a:extLst>
          </p:cNvPr>
          <p:cNvGrpSpPr/>
          <p:nvPr/>
        </p:nvGrpSpPr>
        <p:grpSpPr>
          <a:xfrm rot="-5400000">
            <a:off x="6091099" y="-122228"/>
            <a:ext cx="1397931" cy="1936165"/>
            <a:chOff x="-4561" y="-38100"/>
            <a:chExt cx="368179" cy="509936"/>
          </a:xfrm>
        </p:grpSpPr>
        <p:sp>
          <p:nvSpPr>
            <p:cNvPr id="4" name="Freeform 4">
              <a:extLst>
                <a:ext uri="{FF2B5EF4-FFF2-40B4-BE49-F238E27FC236}">
                  <a16:creationId xmlns:a16="http://schemas.microsoft.com/office/drawing/2014/main" id="{22A6FAA9-C98D-C48F-0D72-FD023AFE53C0}"/>
                </a:ext>
              </a:extLst>
            </p:cNvPr>
            <p:cNvSpPr/>
            <p:nvPr/>
          </p:nvSpPr>
          <p:spPr>
            <a:xfrm>
              <a:off x="-4561" y="13829"/>
              <a:ext cx="363618" cy="458007"/>
            </a:xfrm>
            <a:custGeom>
              <a:avLst/>
              <a:gdLst/>
              <a:ahLst/>
              <a:cxnLst/>
              <a:rect l="l" t="t" r="r" b="b"/>
              <a:pathLst>
                <a:path w="363618" h="458007">
                  <a:moveTo>
                    <a:pt x="181809" y="0"/>
                  </a:moveTo>
                  <a:lnTo>
                    <a:pt x="181809" y="0"/>
                  </a:lnTo>
                  <a:cubicBezTo>
                    <a:pt x="230028" y="0"/>
                    <a:pt x="276272" y="19155"/>
                    <a:pt x="310368" y="53251"/>
                  </a:cubicBezTo>
                  <a:cubicBezTo>
                    <a:pt x="344463" y="87346"/>
                    <a:pt x="363618" y="133590"/>
                    <a:pt x="363618" y="181809"/>
                  </a:cubicBezTo>
                  <a:lnTo>
                    <a:pt x="363618" y="276198"/>
                  </a:lnTo>
                  <a:cubicBezTo>
                    <a:pt x="363618" y="376609"/>
                    <a:pt x="282219" y="458007"/>
                    <a:pt x="181809" y="458007"/>
                  </a:cubicBezTo>
                  <a:lnTo>
                    <a:pt x="181809" y="458007"/>
                  </a:lnTo>
                  <a:cubicBezTo>
                    <a:pt x="81399" y="458007"/>
                    <a:pt x="0" y="376609"/>
                    <a:pt x="0" y="276198"/>
                  </a:cubicBezTo>
                  <a:lnTo>
                    <a:pt x="0" y="181809"/>
                  </a:lnTo>
                  <a:cubicBezTo>
                    <a:pt x="0" y="81399"/>
                    <a:pt x="81399" y="0"/>
                    <a:pt x="181809" y="0"/>
                  </a:cubicBezTo>
                  <a:close/>
                </a:path>
              </a:pathLst>
            </a:custGeom>
            <a:solidFill>
              <a:srgbClr val="172E73"/>
            </a:solidFill>
          </p:spPr>
          <p:txBody>
            <a:bodyPr/>
            <a:lstStyle/>
            <a:p>
              <a:endParaRPr lang="en-GB"/>
            </a:p>
          </p:txBody>
        </p:sp>
        <p:sp>
          <p:nvSpPr>
            <p:cNvPr id="5" name="TextBox 5">
              <a:extLst>
                <a:ext uri="{FF2B5EF4-FFF2-40B4-BE49-F238E27FC236}">
                  <a16:creationId xmlns:a16="http://schemas.microsoft.com/office/drawing/2014/main" id="{D925295F-0281-5176-4478-9B445676FBB3}"/>
                </a:ext>
              </a:extLst>
            </p:cNvPr>
            <p:cNvSpPr txBox="1"/>
            <p:nvPr/>
          </p:nvSpPr>
          <p:spPr>
            <a:xfrm>
              <a:off x="0" y="-38100"/>
              <a:ext cx="363618" cy="496107"/>
            </a:xfrm>
            <a:prstGeom prst="rect">
              <a:avLst/>
            </a:prstGeom>
          </p:spPr>
          <p:txBody>
            <a:bodyPr lIns="50800" tIns="50800" rIns="50800" bIns="50800" rtlCol="0" anchor="ctr"/>
            <a:lstStyle/>
            <a:p>
              <a:pPr algn="ctr">
                <a:lnSpc>
                  <a:spcPts val="2659"/>
                </a:lnSpc>
                <a:spcBef>
                  <a:spcPct val="0"/>
                </a:spcBef>
              </a:pPr>
              <a:endParaRPr/>
            </a:p>
          </p:txBody>
        </p:sp>
      </p:grpSp>
      <p:sp>
        <p:nvSpPr>
          <p:cNvPr id="7" name="Freeform 7">
            <a:extLst>
              <a:ext uri="{FF2B5EF4-FFF2-40B4-BE49-F238E27FC236}">
                <a16:creationId xmlns:a16="http://schemas.microsoft.com/office/drawing/2014/main" id="{3ABAF501-3E38-8F1F-979B-BB6D5FE2DB6F}"/>
              </a:ext>
            </a:extLst>
          </p:cNvPr>
          <p:cNvSpPr/>
          <p:nvPr/>
        </p:nvSpPr>
        <p:spPr>
          <a:xfrm>
            <a:off x="6537960" y="381247"/>
            <a:ext cx="641373" cy="801716"/>
          </a:xfrm>
          <a:custGeom>
            <a:avLst/>
            <a:gdLst/>
            <a:ahLst/>
            <a:cxnLst/>
            <a:rect l="l" t="t" r="r" b="b"/>
            <a:pathLst>
              <a:path w="641373" h="801716">
                <a:moveTo>
                  <a:pt x="0" y="0"/>
                </a:moveTo>
                <a:lnTo>
                  <a:pt x="641373" y="0"/>
                </a:lnTo>
                <a:lnTo>
                  <a:pt x="641373" y="801716"/>
                </a:lnTo>
                <a:lnTo>
                  <a:pt x="0" y="80171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9" name="TextBox 9">
            <a:extLst>
              <a:ext uri="{FF2B5EF4-FFF2-40B4-BE49-F238E27FC236}">
                <a16:creationId xmlns:a16="http://schemas.microsoft.com/office/drawing/2014/main" id="{77D98AAB-C6DF-63CA-E908-CC4239BEB331}"/>
              </a:ext>
            </a:extLst>
          </p:cNvPr>
          <p:cNvSpPr txBox="1"/>
          <p:nvPr/>
        </p:nvSpPr>
        <p:spPr>
          <a:xfrm>
            <a:off x="228600" y="0"/>
            <a:ext cx="6210300" cy="1846659"/>
          </a:xfrm>
          <a:prstGeom prst="rect">
            <a:avLst/>
          </a:prstGeom>
        </p:spPr>
        <p:txBody>
          <a:bodyPr wrap="square" lIns="0" tIns="0" rIns="0" bIns="0" rtlCol="0" anchor="t">
            <a:spAutoFit/>
          </a:bodyPr>
          <a:lstStyle/>
          <a:p>
            <a:pPr marL="0" lvl="0" indent="0" algn="l">
              <a:lnSpc>
                <a:spcPts val="7200"/>
              </a:lnSpc>
              <a:spcBef>
                <a:spcPct val="0"/>
              </a:spcBef>
            </a:pPr>
            <a:r>
              <a:rPr lang="en-US" sz="6000" b="1" dirty="0">
                <a:solidFill>
                  <a:srgbClr val="000000"/>
                </a:solidFill>
                <a:latin typeface="Canva Sans Bold"/>
                <a:ea typeface="Canva Sans Bold"/>
                <a:cs typeface="Canva Sans Bold"/>
                <a:sym typeface="Canva Sans Bold"/>
              </a:rPr>
              <a:t>School-Based Evidence (Wed)</a:t>
            </a:r>
            <a:endParaRPr lang="en-US" sz="6000" b="1" u="none" strike="noStrike" dirty="0">
              <a:solidFill>
                <a:srgbClr val="000000"/>
              </a:solidFill>
              <a:latin typeface="Canva Sans Bold"/>
              <a:ea typeface="Canva Sans Bold"/>
              <a:cs typeface="Canva Sans Bold"/>
              <a:sym typeface="Canva Sans Bold"/>
            </a:endParaRPr>
          </a:p>
        </p:txBody>
      </p:sp>
      <p:sp>
        <p:nvSpPr>
          <p:cNvPr id="16" name="TextBox 16">
            <a:extLst>
              <a:ext uri="{FF2B5EF4-FFF2-40B4-BE49-F238E27FC236}">
                <a16:creationId xmlns:a16="http://schemas.microsoft.com/office/drawing/2014/main" id="{364BF84B-D5F8-3781-C0CF-4CC6EBBF1A59}"/>
              </a:ext>
            </a:extLst>
          </p:cNvPr>
          <p:cNvSpPr txBox="1"/>
          <p:nvPr/>
        </p:nvSpPr>
        <p:spPr>
          <a:xfrm>
            <a:off x="1778235" y="6688968"/>
            <a:ext cx="2268324" cy="1693545"/>
          </a:xfrm>
          <a:prstGeom prst="rect">
            <a:avLst/>
          </a:prstGeom>
        </p:spPr>
        <p:txBody>
          <a:bodyPr lIns="0" tIns="0" rIns="0" bIns="0" rtlCol="0" anchor="t">
            <a:spAutoFit/>
          </a:bodyPr>
          <a:lstStyle/>
          <a:p>
            <a:pPr algn="l">
              <a:lnSpc>
                <a:spcPts val="2700"/>
              </a:lnSpc>
            </a:pPr>
            <a:r>
              <a:rPr lang="en-US" sz="1800" spc="54">
                <a:solidFill>
                  <a:srgbClr val="FFFFFF"/>
                </a:solidFill>
                <a:latin typeface="Canva Sans"/>
                <a:ea typeface="Canva Sans"/>
                <a:cs typeface="Canva Sans"/>
                <a:sym typeface="Canva Sans"/>
              </a:rPr>
              <a:t>Our vision is to make quality education the new standard, not the exception.</a:t>
            </a:r>
          </a:p>
        </p:txBody>
      </p:sp>
      <p:pic>
        <p:nvPicPr>
          <p:cNvPr id="11" name="Picture 10">
            <a:extLst>
              <a:ext uri="{FF2B5EF4-FFF2-40B4-BE49-F238E27FC236}">
                <a16:creationId xmlns:a16="http://schemas.microsoft.com/office/drawing/2014/main" id="{9F9EBE2A-5ADF-D110-E186-3E97CE8CA8C1}"/>
              </a:ext>
            </a:extLst>
          </p:cNvPr>
          <p:cNvPicPr>
            <a:picLocks noChangeAspect="1"/>
          </p:cNvPicPr>
          <p:nvPr/>
        </p:nvPicPr>
        <p:blipFill>
          <a:blip r:embed="rId5"/>
          <a:stretch>
            <a:fillRect/>
          </a:stretch>
        </p:blipFill>
        <p:spPr>
          <a:xfrm>
            <a:off x="8026325" y="657259"/>
            <a:ext cx="10231195" cy="3402887"/>
          </a:xfrm>
          <a:prstGeom prst="rect">
            <a:avLst/>
          </a:prstGeom>
        </p:spPr>
      </p:pic>
      <p:grpSp>
        <p:nvGrpSpPr>
          <p:cNvPr id="6" name="Group 29">
            <a:extLst>
              <a:ext uri="{FF2B5EF4-FFF2-40B4-BE49-F238E27FC236}">
                <a16:creationId xmlns:a16="http://schemas.microsoft.com/office/drawing/2014/main" id="{831D6561-CED6-434C-6E3B-4CF2FD7A1E33}"/>
              </a:ext>
            </a:extLst>
          </p:cNvPr>
          <p:cNvGrpSpPr/>
          <p:nvPr/>
        </p:nvGrpSpPr>
        <p:grpSpPr>
          <a:xfrm>
            <a:off x="16858849" y="169749"/>
            <a:ext cx="1491343" cy="348411"/>
            <a:chOff x="0" y="0"/>
            <a:chExt cx="632565" cy="153128"/>
          </a:xfrm>
          <a:solidFill>
            <a:srgbClr val="002060"/>
          </a:solidFill>
        </p:grpSpPr>
        <p:sp>
          <p:nvSpPr>
            <p:cNvPr id="8" name="Freeform 30">
              <a:extLst>
                <a:ext uri="{FF2B5EF4-FFF2-40B4-BE49-F238E27FC236}">
                  <a16:creationId xmlns:a16="http://schemas.microsoft.com/office/drawing/2014/main" id="{F5412676-9227-D279-70E2-CFDF2F0D9A51}"/>
                </a:ext>
              </a:extLst>
            </p:cNvPr>
            <p:cNvSpPr/>
            <p:nvPr/>
          </p:nvSpPr>
          <p:spPr>
            <a:xfrm>
              <a:off x="0" y="0"/>
              <a:ext cx="632565" cy="153128"/>
            </a:xfrm>
            <a:custGeom>
              <a:avLst/>
              <a:gdLst/>
              <a:ahLst/>
              <a:cxnLst/>
              <a:rect l="l" t="t" r="r" b="b"/>
              <a:pathLst>
                <a:path w="632565" h="153128">
                  <a:moveTo>
                    <a:pt x="76564" y="0"/>
                  </a:moveTo>
                  <a:lnTo>
                    <a:pt x="556001" y="0"/>
                  </a:lnTo>
                  <a:cubicBezTo>
                    <a:pt x="598286" y="0"/>
                    <a:pt x="632565" y="34279"/>
                    <a:pt x="632565" y="76564"/>
                  </a:cubicBezTo>
                  <a:lnTo>
                    <a:pt x="632565" y="76564"/>
                  </a:lnTo>
                  <a:cubicBezTo>
                    <a:pt x="632565" y="118849"/>
                    <a:pt x="598286" y="153128"/>
                    <a:pt x="556001" y="153128"/>
                  </a:cubicBezTo>
                  <a:lnTo>
                    <a:pt x="76564" y="153128"/>
                  </a:lnTo>
                  <a:cubicBezTo>
                    <a:pt x="34279" y="153128"/>
                    <a:pt x="0" y="118849"/>
                    <a:pt x="0" y="76564"/>
                  </a:cubicBezTo>
                  <a:lnTo>
                    <a:pt x="0" y="76564"/>
                  </a:lnTo>
                  <a:cubicBezTo>
                    <a:pt x="0" y="34279"/>
                    <a:pt x="34279" y="0"/>
                    <a:pt x="76564" y="0"/>
                  </a:cubicBezTo>
                  <a:close/>
                </a:path>
              </a:pathLst>
            </a:custGeom>
            <a:grpFill/>
          </p:spPr>
          <p:txBody>
            <a:bodyPr/>
            <a:lstStyle/>
            <a:p>
              <a:endParaRPr lang="en-GB"/>
            </a:p>
          </p:txBody>
        </p:sp>
        <p:sp>
          <p:nvSpPr>
            <p:cNvPr id="10" name="TextBox 31">
              <a:extLst>
                <a:ext uri="{FF2B5EF4-FFF2-40B4-BE49-F238E27FC236}">
                  <a16:creationId xmlns:a16="http://schemas.microsoft.com/office/drawing/2014/main" id="{36EF41FA-E26B-A837-9C8A-174826B13471}"/>
                </a:ext>
              </a:extLst>
            </p:cNvPr>
            <p:cNvSpPr txBox="1"/>
            <p:nvPr/>
          </p:nvSpPr>
          <p:spPr>
            <a:xfrm>
              <a:off x="0" y="-47625"/>
              <a:ext cx="632565" cy="200753"/>
            </a:xfrm>
            <a:prstGeom prst="rect">
              <a:avLst/>
            </a:prstGeom>
            <a:grpFill/>
          </p:spPr>
          <p:txBody>
            <a:bodyPr lIns="50800" tIns="50800" rIns="50800" bIns="50800" rtlCol="0" anchor="ctr"/>
            <a:lstStyle/>
            <a:p>
              <a:pPr algn="ctr">
                <a:lnSpc>
                  <a:spcPts val="3261"/>
                </a:lnSpc>
              </a:pPr>
              <a:endParaRPr/>
            </a:p>
          </p:txBody>
        </p:sp>
      </p:grpSp>
    </p:spTree>
    <p:extLst>
      <p:ext uri="{BB962C8B-B14F-4D97-AF65-F5344CB8AC3E}">
        <p14:creationId xmlns:p14="http://schemas.microsoft.com/office/powerpoint/2010/main" val="39672538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4B33CC-CC95-5BC6-8F2F-C2A221C7AE46}"/>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0D23F2E5-8112-712D-C53D-C2D06A32E48F}"/>
              </a:ext>
            </a:extLst>
          </p:cNvPr>
          <p:cNvSpPr/>
          <p:nvPr/>
        </p:nvSpPr>
        <p:spPr>
          <a:xfrm>
            <a:off x="199596" y="-17319"/>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GB"/>
          </a:p>
        </p:txBody>
      </p:sp>
      <p:grpSp>
        <p:nvGrpSpPr>
          <p:cNvPr id="3" name="Group 3">
            <a:extLst>
              <a:ext uri="{FF2B5EF4-FFF2-40B4-BE49-F238E27FC236}">
                <a16:creationId xmlns:a16="http://schemas.microsoft.com/office/drawing/2014/main" id="{6D18B827-2816-E245-F4E3-5651FDEB1421}"/>
              </a:ext>
            </a:extLst>
          </p:cNvPr>
          <p:cNvGrpSpPr/>
          <p:nvPr/>
        </p:nvGrpSpPr>
        <p:grpSpPr>
          <a:xfrm rot="-5400000">
            <a:off x="6405801" y="13417"/>
            <a:ext cx="1380613" cy="1738997"/>
            <a:chOff x="0" y="0"/>
            <a:chExt cx="363618" cy="458007"/>
          </a:xfrm>
        </p:grpSpPr>
        <p:sp>
          <p:nvSpPr>
            <p:cNvPr id="4" name="Freeform 4">
              <a:extLst>
                <a:ext uri="{FF2B5EF4-FFF2-40B4-BE49-F238E27FC236}">
                  <a16:creationId xmlns:a16="http://schemas.microsoft.com/office/drawing/2014/main" id="{D12E63C0-6143-7413-29CE-660DF4BCE59A}"/>
                </a:ext>
              </a:extLst>
            </p:cNvPr>
            <p:cNvSpPr/>
            <p:nvPr/>
          </p:nvSpPr>
          <p:spPr>
            <a:xfrm>
              <a:off x="0" y="0"/>
              <a:ext cx="363618" cy="458007"/>
            </a:xfrm>
            <a:custGeom>
              <a:avLst/>
              <a:gdLst/>
              <a:ahLst/>
              <a:cxnLst/>
              <a:rect l="l" t="t" r="r" b="b"/>
              <a:pathLst>
                <a:path w="363618" h="458007">
                  <a:moveTo>
                    <a:pt x="181809" y="0"/>
                  </a:moveTo>
                  <a:lnTo>
                    <a:pt x="181809" y="0"/>
                  </a:lnTo>
                  <a:cubicBezTo>
                    <a:pt x="230028" y="0"/>
                    <a:pt x="276272" y="19155"/>
                    <a:pt x="310368" y="53251"/>
                  </a:cubicBezTo>
                  <a:cubicBezTo>
                    <a:pt x="344463" y="87346"/>
                    <a:pt x="363618" y="133590"/>
                    <a:pt x="363618" y="181809"/>
                  </a:cubicBezTo>
                  <a:lnTo>
                    <a:pt x="363618" y="276198"/>
                  </a:lnTo>
                  <a:cubicBezTo>
                    <a:pt x="363618" y="376609"/>
                    <a:pt x="282219" y="458007"/>
                    <a:pt x="181809" y="458007"/>
                  </a:cubicBezTo>
                  <a:lnTo>
                    <a:pt x="181809" y="458007"/>
                  </a:lnTo>
                  <a:cubicBezTo>
                    <a:pt x="81399" y="458007"/>
                    <a:pt x="0" y="376609"/>
                    <a:pt x="0" y="276198"/>
                  </a:cubicBezTo>
                  <a:lnTo>
                    <a:pt x="0" y="181809"/>
                  </a:lnTo>
                  <a:cubicBezTo>
                    <a:pt x="0" y="81399"/>
                    <a:pt x="81399" y="0"/>
                    <a:pt x="181809" y="0"/>
                  </a:cubicBezTo>
                  <a:close/>
                </a:path>
              </a:pathLst>
            </a:custGeom>
            <a:solidFill>
              <a:srgbClr val="172E73"/>
            </a:solidFill>
          </p:spPr>
          <p:txBody>
            <a:bodyPr/>
            <a:lstStyle/>
            <a:p>
              <a:endParaRPr lang="en-GB"/>
            </a:p>
          </p:txBody>
        </p:sp>
        <p:sp>
          <p:nvSpPr>
            <p:cNvPr id="5" name="TextBox 5">
              <a:extLst>
                <a:ext uri="{FF2B5EF4-FFF2-40B4-BE49-F238E27FC236}">
                  <a16:creationId xmlns:a16="http://schemas.microsoft.com/office/drawing/2014/main" id="{E70AE008-0C60-CA53-695E-A0F4C6357751}"/>
                </a:ext>
              </a:extLst>
            </p:cNvPr>
            <p:cNvSpPr txBox="1"/>
            <p:nvPr/>
          </p:nvSpPr>
          <p:spPr>
            <a:xfrm>
              <a:off x="0" y="-38100"/>
              <a:ext cx="363618" cy="496107"/>
            </a:xfrm>
            <a:prstGeom prst="rect">
              <a:avLst/>
            </a:prstGeom>
          </p:spPr>
          <p:txBody>
            <a:bodyPr lIns="50800" tIns="50800" rIns="50800" bIns="50800" rtlCol="0" anchor="ctr"/>
            <a:lstStyle/>
            <a:p>
              <a:pPr algn="ctr">
                <a:lnSpc>
                  <a:spcPts val="2659"/>
                </a:lnSpc>
                <a:spcBef>
                  <a:spcPct val="0"/>
                </a:spcBef>
              </a:pPr>
              <a:endParaRPr/>
            </a:p>
          </p:txBody>
        </p:sp>
      </p:grpSp>
      <p:sp>
        <p:nvSpPr>
          <p:cNvPr id="7" name="Freeform 7">
            <a:extLst>
              <a:ext uri="{FF2B5EF4-FFF2-40B4-BE49-F238E27FC236}">
                <a16:creationId xmlns:a16="http://schemas.microsoft.com/office/drawing/2014/main" id="{E0544676-9BB5-2489-6B69-1EAA471B7C83}"/>
              </a:ext>
            </a:extLst>
          </p:cNvPr>
          <p:cNvSpPr/>
          <p:nvPr/>
        </p:nvSpPr>
        <p:spPr>
          <a:xfrm>
            <a:off x="6721225" y="370649"/>
            <a:ext cx="641373" cy="801716"/>
          </a:xfrm>
          <a:custGeom>
            <a:avLst/>
            <a:gdLst/>
            <a:ahLst/>
            <a:cxnLst/>
            <a:rect l="l" t="t" r="r" b="b"/>
            <a:pathLst>
              <a:path w="641373" h="801716">
                <a:moveTo>
                  <a:pt x="0" y="0"/>
                </a:moveTo>
                <a:lnTo>
                  <a:pt x="641373" y="0"/>
                </a:lnTo>
                <a:lnTo>
                  <a:pt x="641373" y="801716"/>
                </a:lnTo>
                <a:lnTo>
                  <a:pt x="0" y="80171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9" name="TextBox 9">
            <a:extLst>
              <a:ext uri="{FF2B5EF4-FFF2-40B4-BE49-F238E27FC236}">
                <a16:creationId xmlns:a16="http://schemas.microsoft.com/office/drawing/2014/main" id="{0B8AACA5-627E-8195-FDC2-FC9B8C6E0F7E}"/>
              </a:ext>
            </a:extLst>
          </p:cNvPr>
          <p:cNvSpPr txBox="1"/>
          <p:nvPr/>
        </p:nvSpPr>
        <p:spPr>
          <a:xfrm>
            <a:off x="228600" y="0"/>
            <a:ext cx="6210300" cy="1846659"/>
          </a:xfrm>
          <a:prstGeom prst="rect">
            <a:avLst/>
          </a:prstGeom>
        </p:spPr>
        <p:txBody>
          <a:bodyPr wrap="square" lIns="0" tIns="0" rIns="0" bIns="0" rtlCol="0" anchor="t">
            <a:spAutoFit/>
          </a:bodyPr>
          <a:lstStyle/>
          <a:p>
            <a:pPr marL="0" lvl="0" indent="0" algn="l">
              <a:lnSpc>
                <a:spcPts val="7200"/>
              </a:lnSpc>
              <a:spcBef>
                <a:spcPct val="0"/>
              </a:spcBef>
            </a:pPr>
            <a:r>
              <a:rPr lang="en-US" sz="6000" b="1" dirty="0">
                <a:solidFill>
                  <a:srgbClr val="000000"/>
                </a:solidFill>
                <a:latin typeface="Canva Sans Bold"/>
                <a:ea typeface="Canva Sans Bold"/>
                <a:cs typeface="Canva Sans Bold"/>
                <a:sym typeface="Canva Sans Bold"/>
              </a:rPr>
              <a:t>School-Based Evidence (Wed)</a:t>
            </a:r>
            <a:endParaRPr lang="en-US" sz="6000" b="1" u="none" strike="noStrike" dirty="0">
              <a:solidFill>
                <a:srgbClr val="000000"/>
              </a:solidFill>
              <a:latin typeface="Canva Sans Bold"/>
              <a:ea typeface="Canva Sans Bold"/>
              <a:cs typeface="Canva Sans Bold"/>
              <a:sym typeface="Canva Sans Bold"/>
            </a:endParaRPr>
          </a:p>
        </p:txBody>
      </p:sp>
      <p:sp>
        <p:nvSpPr>
          <p:cNvPr id="16" name="TextBox 16">
            <a:extLst>
              <a:ext uri="{FF2B5EF4-FFF2-40B4-BE49-F238E27FC236}">
                <a16:creationId xmlns:a16="http://schemas.microsoft.com/office/drawing/2014/main" id="{0FAF5311-A2D4-4A4B-75A4-F3CA722FBF43}"/>
              </a:ext>
            </a:extLst>
          </p:cNvPr>
          <p:cNvSpPr txBox="1"/>
          <p:nvPr/>
        </p:nvSpPr>
        <p:spPr>
          <a:xfrm>
            <a:off x="1778235" y="6688968"/>
            <a:ext cx="2268324" cy="1693545"/>
          </a:xfrm>
          <a:prstGeom prst="rect">
            <a:avLst/>
          </a:prstGeom>
        </p:spPr>
        <p:txBody>
          <a:bodyPr lIns="0" tIns="0" rIns="0" bIns="0" rtlCol="0" anchor="t">
            <a:spAutoFit/>
          </a:bodyPr>
          <a:lstStyle/>
          <a:p>
            <a:pPr algn="l">
              <a:lnSpc>
                <a:spcPts val="2700"/>
              </a:lnSpc>
            </a:pPr>
            <a:r>
              <a:rPr lang="en-US" sz="1800" spc="54">
                <a:solidFill>
                  <a:srgbClr val="FFFFFF"/>
                </a:solidFill>
                <a:latin typeface="Canva Sans"/>
                <a:ea typeface="Canva Sans"/>
                <a:cs typeface="Canva Sans"/>
                <a:sym typeface="Canva Sans"/>
              </a:rPr>
              <a:t>Our vision is to make quality education the new standard, not the exception.</a:t>
            </a:r>
          </a:p>
        </p:txBody>
      </p:sp>
      <p:pic>
        <p:nvPicPr>
          <p:cNvPr id="10" name="Picture 9">
            <a:extLst>
              <a:ext uri="{FF2B5EF4-FFF2-40B4-BE49-F238E27FC236}">
                <a16:creationId xmlns:a16="http://schemas.microsoft.com/office/drawing/2014/main" id="{E0D60C4D-0732-E598-2B71-8D6C622F6006}"/>
              </a:ext>
            </a:extLst>
          </p:cNvPr>
          <p:cNvPicPr>
            <a:picLocks noChangeAspect="1"/>
          </p:cNvPicPr>
          <p:nvPr/>
        </p:nvPicPr>
        <p:blipFill>
          <a:blip r:embed="rId5"/>
          <a:stretch>
            <a:fillRect/>
          </a:stretch>
        </p:blipFill>
        <p:spPr>
          <a:xfrm>
            <a:off x="9171629" y="646496"/>
            <a:ext cx="8916775" cy="4429899"/>
          </a:xfrm>
          <a:prstGeom prst="rect">
            <a:avLst/>
          </a:prstGeom>
        </p:spPr>
      </p:pic>
      <p:grpSp>
        <p:nvGrpSpPr>
          <p:cNvPr id="6" name="Group 29">
            <a:extLst>
              <a:ext uri="{FF2B5EF4-FFF2-40B4-BE49-F238E27FC236}">
                <a16:creationId xmlns:a16="http://schemas.microsoft.com/office/drawing/2014/main" id="{A260A704-2E25-1309-49DB-8367F9E29E44}"/>
              </a:ext>
            </a:extLst>
          </p:cNvPr>
          <p:cNvGrpSpPr/>
          <p:nvPr/>
        </p:nvGrpSpPr>
        <p:grpSpPr>
          <a:xfrm>
            <a:off x="16858849" y="169749"/>
            <a:ext cx="1491343" cy="348411"/>
            <a:chOff x="0" y="0"/>
            <a:chExt cx="632565" cy="153128"/>
          </a:xfrm>
          <a:solidFill>
            <a:srgbClr val="002060"/>
          </a:solidFill>
        </p:grpSpPr>
        <p:sp>
          <p:nvSpPr>
            <p:cNvPr id="8" name="Freeform 30">
              <a:extLst>
                <a:ext uri="{FF2B5EF4-FFF2-40B4-BE49-F238E27FC236}">
                  <a16:creationId xmlns:a16="http://schemas.microsoft.com/office/drawing/2014/main" id="{DEB585BB-F9A5-3709-6C93-C55D8590079C}"/>
                </a:ext>
              </a:extLst>
            </p:cNvPr>
            <p:cNvSpPr/>
            <p:nvPr/>
          </p:nvSpPr>
          <p:spPr>
            <a:xfrm>
              <a:off x="0" y="0"/>
              <a:ext cx="632565" cy="153128"/>
            </a:xfrm>
            <a:custGeom>
              <a:avLst/>
              <a:gdLst/>
              <a:ahLst/>
              <a:cxnLst/>
              <a:rect l="l" t="t" r="r" b="b"/>
              <a:pathLst>
                <a:path w="632565" h="153128">
                  <a:moveTo>
                    <a:pt x="76564" y="0"/>
                  </a:moveTo>
                  <a:lnTo>
                    <a:pt x="556001" y="0"/>
                  </a:lnTo>
                  <a:cubicBezTo>
                    <a:pt x="598286" y="0"/>
                    <a:pt x="632565" y="34279"/>
                    <a:pt x="632565" y="76564"/>
                  </a:cubicBezTo>
                  <a:lnTo>
                    <a:pt x="632565" y="76564"/>
                  </a:lnTo>
                  <a:cubicBezTo>
                    <a:pt x="632565" y="118849"/>
                    <a:pt x="598286" y="153128"/>
                    <a:pt x="556001" y="153128"/>
                  </a:cubicBezTo>
                  <a:lnTo>
                    <a:pt x="76564" y="153128"/>
                  </a:lnTo>
                  <a:cubicBezTo>
                    <a:pt x="34279" y="153128"/>
                    <a:pt x="0" y="118849"/>
                    <a:pt x="0" y="76564"/>
                  </a:cubicBezTo>
                  <a:lnTo>
                    <a:pt x="0" y="76564"/>
                  </a:lnTo>
                  <a:cubicBezTo>
                    <a:pt x="0" y="34279"/>
                    <a:pt x="34279" y="0"/>
                    <a:pt x="76564" y="0"/>
                  </a:cubicBezTo>
                  <a:close/>
                </a:path>
              </a:pathLst>
            </a:custGeom>
            <a:grpFill/>
          </p:spPr>
          <p:txBody>
            <a:bodyPr/>
            <a:lstStyle/>
            <a:p>
              <a:endParaRPr lang="en-GB"/>
            </a:p>
          </p:txBody>
        </p:sp>
        <p:sp>
          <p:nvSpPr>
            <p:cNvPr id="11" name="TextBox 31">
              <a:extLst>
                <a:ext uri="{FF2B5EF4-FFF2-40B4-BE49-F238E27FC236}">
                  <a16:creationId xmlns:a16="http://schemas.microsoft.com/office/drawing/2014/main" id="{FA8278E0-1C8C-A376-CBF5-5940D87F500E}"/>
                </a:ext>
              </a:extLst>
            </p:cNvPr>
            <p:cNvSpPr txBox="1"/>
            <p:nvPr/>
          </p:nvSpPr>
          <p:spPr>
            <a:xfrm>
              <a:off x="0" y="-47625"/>
              <a:ext cx="632565" cy="200753"/>
            </a:xfrm>
            <a:prstGeom prst="rect">
              <a:avLst/>
            </a:prstGeom>
            <a:grpFill/>
          </p:spPr>
          <p:txBody>
            <a:bodyPr lIns="50800" tIns="50800" rIns="50800" bIns="50800" rtlCol="0" anchor="ctr"/>
            <a:lstStyle/>
            <a:p>
              <a:pPr algn="ctr">
                <a:lnSpc>
                  <a:spcPts val="3261"/>
                </a:lnSpc>
              </a:pPr>
              <a:endParaRPr/>
            </a:p>
          </p:txBody>
        </p:sp>
      </p:grpSp>
    </p:spTree>
    <p:extLst>
      <p:ext uri="{BB962C8B-B14F-4D97-AF65-F5344CB8AC3E}">
        <p14:creationId xmlns:p14="http://schemas.microsoft.com/office/powerpoint/2010/main" val="38296913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53AA21-85A8-85F2-1EE8-AE7D0808D1AC}"/>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4E01A15A-0B79-2E9E-9615-50E56484B67A}"/>
              </a:ext>
            </a:extLst>
          </p:cNvPr>
          <p:cNvSpPr/>
          <p:nvPr/>
        </p:nvSpPr>
        <p:spPr>
          <a:xfrm>
            <a:off x="199596" y="-17319"/>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GB"/>
          </a:p>
        </p:txBody>
      </p:sp>
      <p:grpSp>
        <p:nvGrpSpPr>
          <p:cNvPr id="3" name="Group 3">
            <a:extLst>
              <a:ext uri="{FF2B5EF4-FFF2-40B4-BE49-F238E27FC236}">
                <a16:creationId xmlns:a16="http://schemas.microsoft.com/office/drawing/2014/main" id="{EEFE2853-60BE-1E91-FE90-E21F3E0F1DC9}"/>
              </a:ext>
            </a:extLst>
          </p:cNvPr>
          <p:cNvGrpSpPr/>
          <p:nvPr/>
        </p:nvGrpSpPr>
        <p:grpSpPr>
          <a:xfrm rot="-5400000">
            <a:off x="6618090" y="-117804"/>
            <a:ext cx="1380613" cy="1738997"/>
            <a:chOff x="0" y="0"/>
            <a:chExt cx="363618" cy="458007"/>
          </a:xfrm>
        </p:grpSpPr>
        <p:sp>
          <p:nvSpPr>
            <p:cNvPr id="4" name="Freeform 4">
              <a:extLst>
                <a:ext uri="{FF2B5EF4-FFF2-40B4-BE49-F238E27FC236}">
                  <a16:creationId xmlns:a16="http://schemas.microsoft.com/office/drawing/2014/main" id="{6C5FB840-2121-1A73-19E9-5AD0BCF5A37E}"/>
                </a:ext>
              </a:extLst>
            </p:cNvPr>
            <p:cNvSpPr/>
            <p:nvPr/>
          </p:nvSpPr>
          <p:spPr>
            <a:xfrm>
              <a:off x="0" y="0"/>
              <a:ext cx="363618" cy="458007"/>
            </a:xfrm>
            <a:custGeom>
              <a:avLst/>
              <a:gdLst/>
              <a:ahLst/>
              <a:cxnLst/>
              <a:rect l="l" t="t" r="r" b="b"/>
              <a:pathLst>
                <a:path w="363618" h="458007">
                  <a:moveTo>
                    <a:pt x="181809" y="0"/>
                  </a:moveTo>
                  <a:lnTo>
                    <a:pt x="181809" y="0"/>
                  </a:lnTo>
                  <a:cubicBezTo>
                    <a:pt x="230028" y="0"/>
                    <a:pt x="276272" y="19155"/>
                    <a:pt x="310368" y="53251"/>
                  </a:cubicBezTo>
                  <a:cubicBezTo>
                    <a:pt x="344463" y="87346"/>
                    <a:pt x="363618" y="133590"/>
                    <a:pt x="363618" y="181809"/>
                  </a:cubicBezTo>
                  <a:lnTo>
                    <a:pt x="363618" y="276198"/>
                  </a:lnTo>
                  <a:cubicBezTo>
                    <a:pt x="363618" y="376609"/>
                    <a:pt x="282219" y="458007"/>
                    <a:pt x="181809" y="458007"/>
                  </a:cubicBezTo>
                  <a:lnTo>
                    <a:pt x="181809" y="458007"/>
                  </a:lnTo>
                  <a:cubicBezTo>
                    <a:pt x="81399" y="458007"/>
                    <a:pt x="0" y="376609"/>
                    <a:pt x="0" y="276198"/>
                  </a:cubicBezTo>
                  <a:lnTo>
                    <a:pt x="0" y="181809"/>
                  </a:lnTo>
                  <a:cubicBezTo>
                    <a:pt x="0" y="81399"/>
                    <a:pt x="81399" y="0"/>
                    <a:pt x="181809" y="0"/>
                  </a:cubicBezTo>
                  <a:close/>
                </a:path>
              </a:pathLst>
            </a:custGeom>
            <a:solidFill>
              <a:srgbClr val="172E73"/>
            </a:solidFill>
          </p:spPr>
          <p:txBody>
            <a:bodyPr/>
            <a:lstStyle/>
            <a:p>
              <a:endParaRPr lang="en-GB" dirty="0"/>
            </a:p>
          </p:txBody>
        </p:sp>
        <p:sp>
          <p:nvSpPr>
            <p:cNvPr id="5" name="TextBox 5">
              <a:extLst>
                <a:ext uri="{FF2B5EF4-FFF2-40B4-BE49-F238E27FC236}">
                  <a16:creationId xmlns:a16="http://schemas.microsoft.com/office/drawing/2014/main" id="{B49D0A22-619C-901C-F30B-462F58873421}"/>
                </a:ext>
              </a:extLst>
            </p:cNvPr>
            <p:cNvSpPr txBox="1"/>
            <p:nvPr/>
          </p:nvSpPr>
          <p:spPr>
            <a:xfrm>
              <a:off x="0" y="-38100"/>
              <a:ext cx="363618" cy="496107"/>
            </a:xfrm>
            <a:prstGeom prst="rect">
              <a:avLst/>
            </a:prstGeom>
          </p:spPr>
          <p:txBody>
            <a:bodyPr lIns="50800" tIns="50800" rIns="50800" bIns="50800" rtlCol="0" anchor="ctr"/>
            <a:lstStyle/>
            <a:p>
              <a:pPr algn="ctr">
                <a:lnSpc>
                  <a:spcPts val="2659"/>
                </a:lnSpc>
                <a:spcBef>
                  <a:spcPct val="0"/>
                </a:spcBef>
              </a:pPr>
              <a:endParaRPr/>
            </a:p>
          </p:txBody>
        </p:sp>
      </p:grpSp>
      <p:sp>
        <p:nvSpPr>
          <p:cNvPr id="7" name="Freeform 7">
            <a:extLst>
              <a:ext uri="{FF2B5EF4-FFF2-40B4-BE49-F238E27FC236}">
                <a16:creationId xmlns:a16="http://schemas.microsoft.com/office/drawing/2014/main" id="{7BDE3711-BABE-1105-E9CF-98D88CD373A0}"/>
              </a:ext>
            </a:extLst>
          </p:cNvPr>
          <p:cNvSpPr/>
          <p:nvPr/>
        </p:nvSpPr>
        <p:spPr>
          <a:xfrm>
            <a:off x="6959576" y="239428"/>
            <a:ext cx="641373" cy="801716"/>
          </a:xfrm>
          <a:custGeom>
            <a:avLst/>
            <a:gdLst/>
            <a:ahLst/>
            <a:cxnLst/>
            <a:rect l="l" t="t" r="r" b="b"/>
            <a:pathLst>
              <a:path w="641373" h="801716">
                <a:moveTo>
                  <a:pt x="0" y="0"/>
                </a:moveTo>
                <a:lnTo>
                  <a:pt x="641373" y="0"/>
                </a:lnTo>
                <a:lnTo>
                  <a:pt x="641373" y="801716"/>
                </a:lnTo>
                <a:lnTo>
                  <a:pt x="0" y="80171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9" name="TextBox 9">
            <a:extLst>
              <a:ext uri="{FF2B5EF4-FFF2-40B4-BE49-F238E27FC236}">
                <a16:creationId xmlns:a16="http://schemas.microsoft.com/office/drawing/2014/main" id="{7CD61588-2C53-1173-7639-FCE642A7E457}"/>
              </a:ext>
            </a:extLst>
          </p:cNvPr>
          <p:cNvSpPr txBox="1"/>
          <p:nvPr/>
        </p:nvSpPr>
        <p:spPr>
          <a:xfrm>
            <a:off x="228600" y="0"/>
            <a:ext cx="6210300" cy="1846659"/>
          </a:xfrm>
          <a:prstGeom prst="rect">
            <a:avLst/>
          </a:prstGeom>
        </p:spPr>
        <p:txBody>
          <a:bodyPr wrap="square" lIns="0" tIns="0" rIns="0" bIns="0" rtlCol="0" anchor="t">
            <a:spAutoFit/>
          </a:bodyPr>
          <a:lstStyle/>
          <a:p>
            <a:pPr marL="0" lvl="0" indent="0" algn="l">
              <a:lnSpc>
                <a:spcPts val="7200"/>
              </a:lnSpc>
              <a:spcBef>
                <a:spcPct val="0"/>
              </a:spcBef>
            </a:pPr>
            <a:r>
              <a:rPr lang="en-US" sz="6000" b="1" dirty="0">
                <a:solidFill>
                  <a:srgbClr val="000000"/>
                </a:solidFill>
                <a:latin typeface="Canva Sans Bold"/>
                <a:ea typeface="Canva Sans Bold"/>
                <a:cs typeface="Canva Sans Bold"/>
                <a:sym typeface="Canva Sans Bold"/>
              </a:rPr>
              <a:t>School-Based Evidence (Weds)</a:t>
            </a:r>
            <a:endParaRPr lang="en-US" sz="6000" b="1" u="none" strike="noStrike" dirty="0">
              <a:solidFill>
                <a:srgbClr val="000000"/>
              </a:solidFill>
              <a:latin typeface="Canva Sans Bold"/>
              <a:ea typeface="Canva Sans Bold"/>
              <a:cs typeface="Canva Sans Bold"/>
              <a:sym typeface="Canva Sans Bold"/>
            </a:endParaRPr>
          </a:p>
        </p:txBody>
      </p:sp>
      <p:sp>
        <p:nvSpPr>
          <p:cNvPr id="16" name="TextBox 16">
            <a:extLst>
              <a:ext uri="{FF2B5EF4-FFF2-40B4-BE49-F238E27FC236}">
                <a16:creationId xmlns:a16="http://schemas.microsoft.com/office/drawing/2014/main" id="{C42E2D5A-6446-C73D-9C32-C6FC9A4ABD22}"/>
              </a:ext>
            </a:extLst>
          </p:cNvPr>
          <p:cNvSpPr txBox="1"/>
          <p:nvPr/>
        </p:nvSpPr>
        <p:spPr>
          <a:xfrm>
            <a:off x="1778235" y="6688968"/>
            <a:ext cx="2268324" cy="1693545"/>
          </a:xfrm>
          <a:prstGeom prst="rect">
            <a:avLst/>
          </a:prstGeom>
        </p:spPr>
        <p:txBody>
          <a:bodyPr lIns="0" tIns="0" rIns="0" bIns="0" rtlCol="0" anchor="t">
            <a:spAutoFit/>
          </a:bodyPr>
          <a:lstStyle/>
          <a:p>
            <a:pPr algn="l">
              <a:lnSpc>
                <a:spcPts val="2700"/>
              </a:lnSpc>
            </a:pPr>
            <a:r>
              <a:rPr lang="en-US" sz="1800" spc="54">
                <a:solidFill>
                  <a:srgbClr val="FFFFFF"/>
                </a:solidFill>
                <a:latin typeface="Canva Sans"/>
                <a:ea typeface="Canva Sans"/>
                <a:cs typeface="Canva Sans"/>
                <a:sym typeface="Canva Sans"/>
              </a:rPr>
              <a:t>Our vision is to make quality education the new standard, not the exception.</a:t>
            </a:r>
          </a:p>
        </p:txBody>
      </p:sp>
      <p:pic>
        <p:nvPicPr>
          <p:cNvPr id="8" name="Picture 7">
            <a:extLst>
              <a:ext uri="{FF2B5EF4-FFF2-40B4-BE49-F238E27FC236}">
                <a16:creationId xmlns:a16="http://schemas.microsoft.com/office/drawing/2014/main" id="{7B57A88D-DC45-F305-F906-0ACE6205AF23}"/>
              </a:ext>
            </a:extLst>
          </p:cNvPr>
          <p:cNvPicPr>
            <a:picLocks noChangeAspect="1"/>
          </p:cNvPicPr>
          <p:nvPr/>
        </p:nvPicPr>
        <p:blipFill>
          <a:blip r:embed="rId5"/>
          <a:stretch>
            <a:fillRect/>
          </a:stretch>
        </p:blipFill>
        <p:spPr>
          <a:xfrm>
            <a:off x="8763000" y="518160"/>
            <a:ext cx="9525000" cy="4701928"/>
          </a:xfrm>
          <a:prstGeom prst="rect">
            <a:avLst/>
          </a:prstGeom>
        </p:spPr>
      </p:pic>
      <p:grpSp>
        <p:nvGrpSpPr>
          <p:cNvPr id="6" name="Group 29">
            <a:extLst>
              <a:ext uri="{FF2B5EF4-FFF2-40B4-BE49-F238E27FC236}">
                <a16:creationId xmlns:a16="http://schemas.microsoft.com/office/drawing/2014/main" id="{56508F5D-B90E-A465-B503-3BBB1EC3B45E}"/>
              </a:ext>
            </a:extLst>
          </p:cNvPr>
          <p:cNvGrpSpPr/>
          <p:nvPr/>
        </p:nvGrpSpPr>
        <p:grpSpPr>
          <a:xfrm>
            <a:off x="16858849" y="169749"/>
            <a:ext cx="1491343" cy="348411"/>
            <a:chOff x="0" y="0"/>
            <a:chExt cx="632565" cy="153128"/>
          </a:xfrm>
          <a:solidFill>
            <a:srgbClr val="002060"/>
          </a:solidFill>
        </p:grpSpPr>
        <p:sp>
          <p:nvSpPr>
            <p:cNvPr id="10" name="Freeform 30">
              <a:extLst>
                <a:ext uri="{FF2B5EF4-FFF2-40B4-BE49-F238E27FC236}">
                  <a16:creationId xmlns:a16="http://schemas.microsoft.com/office/drawing/2014/main" id="{A1668FAA-0064-2AF2-C4B3-95A9FF9F3F0B}"/>
                </a:ext>
              </a:extLst>
            </p:cNvPr>
            <p:cNvSpPr/>
            <p:nvPr/>
          </p:nvSpPr>
          <p:spPr>
            <a:xfrm>
              <a:off x="0" y="0"/>
              <a:ext cx="632565" cy="153128"/>
            </a:xfrm>
            <a:custGeom>
              <a:avLst/>
              <a:gdLst/>
              <a:ahLst/>
              <a:cxnLst/>
              <a:rect l="l" t="t" r="r" b="b"/>
              <a:pathLst>
                <a:path w="632565" h="153128">
                  <a:moveTo>
                    <a:pt x="76564" y="0"/>
                  </a:moveTo>
                  <a:lnTo>
                    <a:pt x="556001" y="0"/>
                  </a:lnTo>
                  <a:cubicBezTo>
                    <a:pt x="598286" y="0"/>
                    <a:pt x="632565" y="34279"/>
                    <a:pt x="632565" y="76564"/>
                  </a:cubicBezTo>
                  <a:lnTo>
                    <a:pt x="632565" y="76564"/>
                  </a:lnTo>
                  <a:cubicBezTo>
                    <a:pt x="632565" y="118849"/>
                    <a:pt x="598286" y="153128"/>
                    <a:pt x="556001" y="153128"/>
                  </a:cubicBezTo>
                  <a:lnTo>
                    <a:pt x="76564" y="153128"/>
                  </a:lnTo>
                  <a:cubicBezTo>
                    <a:pt x="34279" y="153128"/>
                    <a:pt x="0" y="118849"/>
                    <a:pt x="0" y="76564"/>
                  </a:cubicBezTo>
                  <a:lnTo>
                    <a:pt x="0" y="76564"/>
                  </a:lnTo>
                  <a:cubicBezTo>
                    <a:pt x="0" y="34279"/>
                    <a:pt x="34279" y="0"/>
                    <a:pt x="76564" y="0"/>
                  </a:cubicBezTo>
                  <a:close/>
                </a:path>
              </a:pathLst>
            </a:custGeom>
            <a:grpFill/>
          </p:spPr>
          <p:txBody>
            <a:bodyPr/>
            <a:lstStyle/>
            <a:p>
              <a:endParaRPr lang="en-GB"/>
            </a:p>
          </p:txBody>
        </p:sp>
        <p:sp>
          <p:nvSpPr>
            <p:cNvPr id="11" name="TextBox 31">
              <a:extLst>
                <a:ext uri="{FF2B5EF4-FFF2-40B4-BE49-F238E27FC236}">
                  <a16:creationId xmlns:a16="http://schemas.microsoft.com/office/drawing/2014/main" id="{D90AE2E7-21BB-AFE1-C343-B3D83F59C4C6}"/>
                </a:ext>
              </a:extLst>
            </p:cNvPr>
            <p:cNvSpPr txBox="1"/>
            <p:nvPr/>
          </p:nvSpPr>
          <p:spPr>
            <a:xfrm>
              <a:off x="0" y="-47625"/>
              <a:ext cx="632565" cy="200753"/>
            </a:xfrm>
            <a:prstGeom prst="rect">
              <a:avLst/>
            </a:prstGeom>
            <a:grpFill/>
          </p:spPr>
          <p:txBody>
            <a:bodyPr lIns="50800" tIns="50800" rIns="50800" bIns="50800" rtlCol="0" anchor="ctr"/>
            <a:lstStyle/>
            <a:p>
              <a:pPr algn="ctr">
                <a:lnSpc>
                  <a:spcPts val="3261"/>
                </a:lnSpc>
              </a:pPr>
              <a:endParaRPr/>
            </a:p>
          </p:txBody>
        </p:sp>
      </p:grpSp>
    </p:spTree>
    <p:extLst>
      <p:ext uri="{BB962C8B-B14F-4D97-AF65-F5344CB8AC3E}">
        <p14:creationId xmlns:p14="http://schemas.microsoft.com/office/powerpoint/2010/main" val="26667056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9D25F302-27C5-414F-97F8-6EA0A6C02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59B97D75-AE7E-FC85-9405-DDA4E1A03CBF}"/>
              </a:ext>
            </a:extLst>
          </p:cNvPr>
          <p:cNvPicPr>
            <a:picLocks noChangeAspect="1"/>
          </p:cNvPicPr>
          <p:nvPr/>
        </p:nvPicPr>
        <p:blipFill>
          <a:blip r:embed="rId2"/>
          <a:stretch>
            <a:fillRect/>
          </a:stretch>
        </p:blipFill>
        <p:spPr>
          <a:xfrm>
            <a:off x="253849" y="3072596"/>
            <a:ext cx="6725033" cy="5087633"/>
          </a:xfrm>
          <a:prstGeom prst="rect">
            <a:avLst/>
          </a:prstGeom>
        </p:spPr>
      </p:pic>
      <p:sp>
        <p:nvSpPr>
          <p:cNvPr id="25" name="Right Triangle 24">
            <a:extLst>
              <a:ext uri="{FF2B5EF4-FFF2-40B4-BE49-F238E27FC236}">
                <a16:creationId xmlns:a16="http://schemas.microsoft.com/office/drawing/2014/main" id="{830A36F8-48C2-4842-A87B-8CE8DF4E7F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2865080" y="5003800"/>
            <a:ext cx="4937760" cy="48006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64043" y="934912"/>
            <a:ext cx="9856196" cy="8411823"/>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16">
            <a:extLst>
              <a:ext uri="{FF2B5EF4-FFF2-40B4-BE49-F238E27FC236}">
                <a16:creationId xmlns:a16="http://schemas.microsoft.com/office/drawing/2014/main" id="{BE4C7308-4640-8A46-620A-BC0D7617150F}"/>
              </a:ext>
            </a:extLst>
          </p:cNvPr>
          <p:cNvSpPr txBox="1"/>
          <p:nvPr/>
        </p:nvSpPr>
        <p:spPr>
          <a:xfrm>
            <a:off x="8633346" y="367851"/>
            <a:ext cx="8463468" cy="2395842"/>
          </a:xfrm>
          <a:prstGeom prst="rect">
            <a:avLst/>
          </a:prstGeom>
        </p:spPr>
        <p:txBody>
          <a:bodyPr vert="horz" lIns="91440" tIns="45720" rIns="91440" bIns="45720" rtlCol="0" anchor="ctr">
            <a:normAutofit/>
          </a:bodyPr>
          <a:lstStyle/>
          <a:p>
            <a:pPr marL="0" lvl="0" indent="0">
              <a:lnSpc>
                <a:spcPct val="90000"/>
              </a:lnSpc>
              <a:spcBef>
                <a:spcPct val="0"/>
              </a:spcBef>
              <a:spcAft>
                <a:spcPts val="600"/>
              </a:spcAft>
            </a:pPr>
            <a:r>
              <a:rPr lang="en-US" sz="8100" b="1" dirty="0">
                <a:latin typeface="+mj-lt"/>
                <a:ea typeface="+mj-ea"/>
                <a:cs typeface="+mj-cs"/>
                <a:sym typeface="Canva Sans Bold"/>
              </a:rPr>
              <a:t>Mentor Questions</a:t>
            </a:r>
            <a:endParaRPr lang="en-US" sz="8100" b="1" u="none" strike="noStrike" dirty="0">
              <a:latin typeface="+mj-lt"/>
              <a:ea typeface="+mj-ea"/>
              <a:cs typeface="+mj-cs"/>
              <a:sym typeface="Canva Sans Bold"/>
            </a:endParaRPr>
          </a:p>
        </p:txBody>
      </p:sp>
      <p:sp>
        <p:nvSpPr>
          <p:cNvPr id="2" name="Rectangle 1">
            <a:extLst>
              <a:ext uri="{FF2B5EF4-FFF2-40B4-BE49-F238E27FC236}">
                <a16:creationId xmlns:a16="http://schemas.microsoft.com/office/drawing/2014/main" id="{EBC58399-872D-4D8E-CF96-A49A36764144}"/>
              </a:ext>
            </a:extLst>
          </p:cNvPr>
          <p:cNvSpPr>
            <a:spLocks noChangeArrowheads="1"/>
          </p:cNvSpPr>
          <p:nvPr/>
        </p:nvSpPr>
        <p:spPr bwMode="auto">
          <a:xfrm>
            <a:off x="7697384" y="2475051"/>
            <a:ext cx="9142816" cy="6630849"/>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t" anchorCtr="0" compatLnSpc="1">
            <a:prstTxWarp prst="textNoShape">
              <a:avLst/>
            </a:prstTxWarp>
            <a:normAutofit fontScale="92500" lnSpcReduction="10000"/>
          </a:bodyPr>
          <a:lstStyle/>
          <a:p>
            <a:pPr fontAlgn="base">
              <a:lnSpc>
                <a:spcPct val="90000"/>
              </a:lnSpc>
              <a:spcBef>
                <a:spcPct val="0"/>
              </a:spcBef>
              <a:spcAft>
                <a:spcPts val="600"/>
              </a:spcAft>
            </a:pPr>
            <a:r>
              <a:rPr lang="en-US" altLang="en-US" sz="2800" b="1" dirty="0"/>
              <a:t>“What were the key elements within your initial prompt to AI?”</a:t>
            </a:r>
          </a:p>
          <a:p>
            <a:pPr fontAlgn="base">
              <a:lnSpc>
                <a:spcPct val="90000"/>
              </a:lnSpc>
              <a:spcBef>
                <a:spcPct val="0"/>
              </a:spcBef>
              <a:spcAft>
                <a:spcPts val="600"/>
              </a:spcAft>
            </a:pPr>
            <a:r>
              <a:rPr lang="en-US" altLang="en-US" sz="2800" i="1" dirty="0"/>
              <a:t>Helps check understanding of the CARE framework and how teacher knowledge and agency underpins any AI output.</a:t>
            </a:r>
            <a:endParaRPr lang="en-US" altLang="en-US" sz="2800" dirty="0"/>
          </a:p>
          <a:p>
            <a:pPr fontAlgn="base">
              <a:lnSpc>
                <a:spcPct val="90000"/>
              </a:lnSpc>
              <a:spcBef>
                <a:spcPct val="0"/>
              </a:spcBef>
              <a:spcAft>
                <a:spcPts val="600"/>
              </a:spcAft>
            </a:pPr>
            <a:endParaRPr lang="en-US" altLang="en-US" sz="2800" dirty="0"/>
          </a:p>
          <a:p>
            <a:pPr marR="0" lvl="0" fontAlgn="base">
              <a:lnSpc>
                <a:spcPct val="90000"/>
              </a:lnSpc>
              <a:spcBef>
                <a:spcPct val="0"/>
              </a:spcBef>
              <a:spcAft>
                <a:spcPts val="600"/>
              </a:spcAft>
              <a:buClrTx/>
              <a:buSzTx/>
              <a:tabLst/>
            </a:pPr>
            <a:endParaRPr kumimoji="0" lang="en-US" altLang="en-US" sz="2000" b="1" i="0" u="none" strike="noStrike" cap="none" normalizeH="0" baseline="0" dirty="0">
              <a:ln>
                <a:noFill/>
              </a:ln>
              <a:effectLst/>
            </a:endParaRPr>
          </a:p>
          <a:p>
            <a:pPr marR="0" lvl="0" fontAlgn="base">
              <a:lnSpc>
                <a:spcPct val="90000"/>
              </a:lnSpc>
              <a:spcBef>
                <a:spcPct val="0"/>
              </a:spcBef>
              <a:spcAft>
                <a:spcPts val="600"/>
              </a:spcAft>
              <a:buClrTx/>
              <a:buSzTx/>
              <a:tabLst/>
            </a:pPr>
            <a:r>
              <a:rPr kumimoji="0" lang="en-US" altLang="en-US" sz="2000" b="1" i="0" u="none" strike="noStrike" cap="none" normalizeH="0" baseline="0" dirty="0">
                <a:ln>
                  <a:noFill/>
                </a:ln>
                <a:effectLst/>
              </a:rPr>
              <a:t>“</a:t>
            </a:r>
            <a:r>
              <a:rPr kumimoji="0" lang="en-US" altLang="en-US" sz="2800" b="1" i="0" u="none" strike="noStrike" cap="none" normalizeH="0" baseline="0" dirty="0">
                <a:ln>
                  <a:noFill/>
                </a:ln>
                <a:effectLst/>
              </a:rPr>
              <a:t>Which part of this activity was suggested by AI, and which part did you have to change to make it work for this specific class?“</a:t>
            </a:r>
            <a:endParaRPr lang="en-US" altLang="en-US" sz="2800" dirty="0"/>
          </a:p>
          <a:p>
            <a:pPr marR="0" lvl="0" fontAlgn="base">
              <a:lnSpc>
                <a:spcPct val="90000"/>
              </a:lnSpc>
              <a:spcBef>
                <a:spcPct val="0"/>
              </a:spcBef>
              <a:spcAft>
                <a:spcPts val="600"/>
              </a:spcAft>
              <a:buClrTx/>
              <a:buSzTx/>
              <a:tabLst/>
            </a:pPr>
            <a:r>
              <a:rPr kumimoji="0" lang="en-US" altLang="en-US" sz="2800" b="0" i="1" u="none" strike="noStrike" cap="none" normalizeH="0" baseline="0" dirty="0">
                <a:ln>
                  <a:noFill/>
                </a:ln>
                <a:effectLst/>
              </a:rPr>
              <a:t>Helps check </a:t>
            </a:r>
            <a:r>
              <a:rPr lang="en-US" altLang="en-US" sz="2800" i="1" dirty="0"/>
              <a:t>c</a:t>
            </a:r>
            <a:r>
              <a:rPr kumimoji="0" lang="en-US" altLang="en-US" sz="2800" b="0" i="1" u="none" strike="noStrike" cap="none" normalizeH="0" baseline="0" dirty="0">
                <a:ln>
                  <a:noFill/>
                </a:ln>
                <a:effectLst/>
              </a:rPr>
              <a:t>ritical evaluation and adaptation skills.</a:t>
            </a:r>
            <a:endParaRPr kumimoji="0" lang="en-US" altLang="en-US" sz="2800" b="0" i="0" u="none" strike="noStrike" cap="none" normalizeH="0" baseline="0" dirty="0">
              <a:ln>
                <a:noFill/>
              </a:ln>
              <a:effectLst/>
            </a:endParaRPr>
          </a:p>
          <a:p>
            <a:pPr marR="0" lvl="0" fontAlgn="base">
              <a:lnSpc>
                <a:spcPct val="90000"/>
              </a:lnSpc>
              <a:spcBef>
                <a:spcPct val="0"/>
              </a:spcBef>
              <a:spcAft>
                <a:spcPts val="600"/>
              </a:spcAft>
              <a:buClrTx/>
              <a:buSzTx/>
              <a:tabLst/>
            </a:pPr>
            <a:endParaRPr kumimoji="0" lang="en-US" altLang="en-US" sz="2800" b="1" i="0" u="none" strike="noStrike" cap="none" normalizeH="0" baseline="0" dirty="0">
              <a:ln>
                <a:noFill/>
              </a:ln>
              <a:effectLst/>
            </a:endParaRPr>
          </a:p>
          <a:p>
            <a:pPr marR="0" lvl="0" fontAlgn="base">
              <a:lnSpc>
                <a:spcPct val="90000"/>
              </a:lnSpc>
              <a:spcBef>
                <a:spcPct val="0"/>
              </a:spcBef>
              <a:spcAft>
                <a:spcPts val="600"/>
              </a:spcAft>
              <a:buClrTx/>
              <a:buSzTx/>
              <a:tabLst/>
            </a:pPr>
            <a:r>
              <a:rPr kumimoji="0" lang="en-US" altLang="en-US" sz="2800" b="1" i="0" u="none" strike="noStrike" cap="none" normalizeH="0" baseline="0" dirty="0">
                <a:ln>
                  <a:noFill/>
                </a:ln>
                <a:effectLst/>
              </a:rPr>
              <a:t>"How did you ensure the mathematical approaches in this activity matches the way I taught them earlier in the week?"</a:t>
            </a:r>
            <a:endParaRPr kumimoji="0" lang="en-US" altLang="en-US" sz="2800" b="0" i="0" u="none" strike="noStrike" cap="none" normalizeH="0" baseline="0" dirty="0">
              <a:ln>
                <a:noFill/>
              </a:ln>
              <a:effectLst/>
            </a:endParaRPr>
          </a:p>
          <a:p>
            <a:pPr marR="0" lvl="0" fontAlgn="base">
              <a:lnSpc>
                <a:spcPct val="90000"/>
              </a:lnSpc>
              <a:spcBef>
                <a:spcPct val="0"/>
              </a:spcBef>
              <a:spcAft>
                <a:spcPts val="600"/>
              </a:spcAft>
              <a:buClrTx/>
              <a:buSzTx/>
              <a:tabLst/>
            </a:pPr>
            <a:r>
              <a:rPr lang="en-US" altLang="en-US" sz="2800" i="1" dirty="0"/>
              <a:t>Helps evaluate p</a:t>
            </a:r>
            <a:r>
              <a:rPr kumimoji="0" lang="en-US" altLang="en-US" sz="2800" b="0" i="1" u="none" strike="noStrike" cap="none" normalizeH="0" baseline="0" dirty="0">
                <a:ln>
                  <a:noFill/>
                </a:ln>
                <a:effectLst/>
              </a:rPr>
              <a:t>rofessional alignment and accuracy.</a:t>
            </a:r>
            <a:endParaRPr kumimoji="0" lang="en-US" altLang="en-US" sz="2800" b="0" i="0" u="none" strike="noStrike" cap="none" normalizeH="0" baseline="0" dirty="0">
              <a:ln>
                <a:noFill/>
              </a:ln>
              <a:effectLst/>
            </a:endParaRPr>
          </a:p>
          <a:p>
            <a:pPr marR="0" lvl="0" fontAlgn="base">
              <a:lnSpc>
                <a:spcPct val="90000"/>
              </a:lnSpc>
              <a:spcBef>
                <a:spcPct val="0"/>
              </a:spcBef>
              <a:spcAft>
                <a:spcPts val="600"/>
              </a:spcAft>
              <a:buClrTx/>
              <a:buSzTx/>
              <a:tabLst/>
            </a:pPr>
            <a:endParaRPr kumimoji="0" lang="en-US" altLang="en-US" sz="2800" b="1" i="0" u="none" strike="noStrike" cap="none" normalizeH="0" baseline="0" dirty="0">
              <a:ln>
                <a:noFill/>
              </a:ln>
              <a:effectLst/>
            </a:endParaRPr>
          </a:p>
          <a:p>
            <a:pPr marR="0" lvl="0" fontAlgn="base">
              <a:lnSpc>
                <a:spcPct val="90000"/>
              </a:lnSpc>
              <a:spcBef>
                <a:spcPct val="0"/>
              </a:spcBef>
              <a:spcAft>
                <a:spcPts val="600"/>
              </a:spcAft>
              <a:buClrTx/>
              <a:buSzTx/>
              <a:tabLst/>
            </a:pPr>
            <a:r>
              <a:rPr kumimoji="0" lang="en-US" altLang="en-US" sz="2800" b="1" i="0" u="none" strike="noStrike" cap="none" normalizeH="0" baseline="0" dirty="0">
                <a:ln>
                  <a:noFill/>
                </a:ln>
                <a:effectLst/>
              </a:rPr>
              <a:t>"If you had to do this again without AI, what core 'retrieval' principles would you keep?"</a:t>
            </a:r>
            <a:endParaRPr kumimoji="0" lang="en-US" altLang="en-US" sz="2800" b="0" i="0" u="none" strike="noStrike" cap="none" normalizeH="0" baseline="0" dirty="0">
              <a:ln>
                <a:noFill/>
              </a:ln>
              <a:effectLst/>
            </a:endParaRPr>
          </a:p>
          <a:p>
            <a:pPr marR="0" lvl="0" fontAlgn="base">
              <a:lnSpc>
                <a:spcPct val="90000"/>
              </a:lnSpc>
              <a:spcBef>
                <a:spcPct val="0"/>
              </a:spcBef>
              <a:spcAft>
                <a:spcPts val="600"/>
              </a:spcAft>
              <a:buClrTx/>
              <a:buSzTx/>
              <a:tabLst/>
            </a:pPr>
            <a:r>
              <a:rPr kumimoji="0" lang="en-US" altLang="en-US" sz="2800" b="0" i="1" u="none" strike="noStrike" cap="none" normalizeH="0" baseline="0" dirty="0">
                <a:ln>
                  <a:noFill/>
                </a:ln>
                <a:effectLst/>
              </a:rPr>
              <a:t>Evaluates understanding of the underlying pedagogy (Retrieval Practice) versus the tool.</a:t>
            </a:r>
          </a:p>
          <a:p>
            <a:pPr marR="0" lvl="0" fontAlgn="base">
              <a:lnSpc>
                <a:spcPct val="90000"/>
              </a:lnSpc>
              <a:spcBef>
                <a:spcPct val="0"/>
              </a:spcBef>
              <a:spcAft>
                <a:spcPts val="600"/>
              </a:spcAft>
              <a:buClrTx/>
              <a:buSzTx/>
              <a:tabLst/>
            </a:pPr>
            <a:endParaRPr kumimoji="0" lang="en-US" altLang="en-US" sz="2800" b="0" i="0" u="none" strike="noStrike" cap="none" normalizeH="0" baseline="0" dirty="0">
              <a:ln>
                <a:noFill/>
              </a:ln>
              <a:effectLst/>
            </a:endParaRPr>
          </a:p>
          <a:p>
            <a:pPr marL="0" marR="0" lvl="0" indent="-228600" fontAlgn="base">
              <a:lnSpc>
                <a:spcPct val="90000"/>
              </a:lnSpc>
              <a:spcBef>
                <a:spcPct val="0"/>
              </a:spcBef>
              <a:spcAft>
                <a:spcPts val="600"/>
              </a:spcAft>
              <a:buClrTx/>
              <a:buSzTx/>
              <a:buFont typeface="Arial" panose="020B0604020202020204" pitchFamily="34" charset="0"/>
              <a:buChar char="•"/>
              <a:tabLst/>
            </a:pPr>
            <a:endParaRPr kumimoji="0" lang="en-US" altLang="en-US" sz="2000" b="0" i="0" u="none" strike="noStrike" cap="none" normalizeH="0" baseline="0" dirty="0">
              <a:ln>
                <a:noFill/>
              </a:ln>
              <a:effectLst/>
            </a:endParaRPr>
          </a:p>
        </p:txBody>
      </p:sp>
      <p:grpSp>
        <p:nvGrpSpPr>
          <p:cNvPr id="3" name="Group 25">
            <a:extLst>
              <a:ext uri="{FF2B5EF4-FFF2-40B4-BE49-F238E27FC236}">
                <a16:creationId xmlns:a16="http://schemas.microsoft.com/office/drawing/2014/main" id="{343E5BE5-4FFF-F09C-40C4-2DCBD0131C69}"/>
              </a:ext>
            </a:extLst>
          </p:cNvPr>
          <p:cNvGrpSpPr/>
          <p:nvPr/>
        </p:nvGrpSpPr>
        <p:grpSpPr>
          <a:xfrm>
            <a:off x="15859517" y="234944"/>
            <a:ext cx="2173260" cy="591455"/>
            <a:chOff x="0" y="-47625"/>
            <a:chExt cx="592215" cy="200753"/>
          </a:xfrm>
          <a:solidFill>
            <a:schemeClr val="accent1">
              <a:lumMod val="40000"/>
              <a:lumOff val="60000"/>
            </a:schemeClr>
          </a:solidFill>
        </p:grpSpPr>
        <p:sp>
          <p:nvSpPr>
            <p:cNvPr id="4" name="Freeform 26">
              <a:extLst>
                <a:ext uri="{FF2B5EF4-FFF2-40B4-BE49-F238E27FC236}">
                  <a16:creationId xmlns:a16="http://schemas.microsoft.com/office/drawing/2014/main" id="{734B1F12-D966-268B-865A-544F673CFCAD}"/>
                </a:ext>
              </a:extLst>
            </p:cNvPr>
            <p:cNvSpPr/>
            <p:nvPr/>
          </p:nvSpPr>
          <p:spPr>
            <a:xfrm>
              <a:off x="0" y="0"/>
              <a:ext cx="592215" cy="153128"/>
            </a:xfrm>
            <a:custGeom>
              <a:avLst/>
              <a:gdLst/>
              <a:ahLst/>
              <a:cxnLst/>
              <a:rect l="l" t="t" r="r" b="b"/>
              <a:pathLst>
                <a:path w="592215" h="153128">
                  <a:moveTo>
                    <a:pt x="76564" y="0"/>
                  </a:moveTo>
                  <a:lnTo>
                    <a:pt x="515651" y="0"/>
                  </a:lnTo>
                  <a:cubicBezTo>
                    <a:pt x="557936" y="0"/>
                    <a:pt x="592215" y="34279"/>
                    <a:pt x="592215" y="76564"/>
                  </a:cubicBezTo>
                  <a:lnTo>
                    <a:pt x="592215" y="76564"/>
                  </a:lnTo>
                  <a:cubicBezTo>
                    <a:pt x="592215" y="118849"/>
                    <a:pt x="557936" y="153128"/>
                    <a:pt x="515651" y="153128"/>
                  </a:cubicBezTo>
                  <a:lnTo>
                    <a:pt x="76564" y="153128"/>
                  </a:lnTo>
                  <a:cubicBezTo>
                    <a:pt x="34279" y="153128"/>
                    <a:pt x="0" y="118849"/>
                    <a:pt x="0" y="76564"/>
                  </a:cubicBezTo>
                  <a:lnTo>
                    <a:pt x="0" y="76564"/>
                  </a:lnTo>
                  <a:cubicBezTo>
                    <a:pt x="0" y="34279"/>
                    <a:pt x="34279" y="0"/>
                    <a:pt x="76564" y="0"/>
                  </a:cubicBezTo>
                  <a:close/>
                </a:path>
              </a:pathLst>
            </a:custGeom>
            <a:grpFill/>
          </p:spPr>
          <p:txBody>
            <a:bodyPr/>
            <a:lstStyle/>
            <a:p>
              <a:endParaRPr lang="en-GB"/>
            </a:p>
          </p:txBody>
        </p:sp>
        <p:sp>
          <p:nvSpPr>
            <p:cNvPr id="5" name="TextBox 27">
              <a:extLst>
                <a:ext uri="{FF2B5EF4-FFF2-40B4-BE49-F238E27FC236}">
                  <a16:creationId xmlns:a16="http://schemas.microsoft.com/office/drawing/2014/main" id="{AA727ABC-8066-BE8F-03EE-8C105083E8D6}"/>
                </a:ext>
              </a:extLst>
            </p:cNvPr>
            <p:cNvSpPr txBox="1"/>
            <p:nvPr/>
          </p:nvSpPr>
          <p:spPr>
            <a:xfrm>
              <a:off x="0" y="-47625"/>
              <a:ext cx="592215" cy="200753"/>
            </a:xfrm>
            <a:prstGeom prst="rect">
              <a:avLst/>
            </a:prstGeom>
            <a:grpFill/>
          </p:spPr>
          <p:txBody>
            <a:bodyPr lIns="50800" tIns="50800" rIns="50800" bIns="50800" rtlCol="0" anchor="ctr"/>
            <a:lstStyle/>
            <a:p>
              <a:pPr algn="ctr">
                <a:lnSpc>
                  <a:spcPts val="3261"/>
                </a:lnSpc>
              </a:pPr>
              <a:endParaRPr/>
            </a:p>
          </p:txBody>
        </p:sp>
      </p:grpSp>
      <p:sp>
        <p:nvSpPr>
          <p:cNvPr id="7" name="Rectangle 2">
            <a:extLst>
              <a:ext uri="{FF2B5EF4-FFF2-40B4-BE49-F238E27FC236}">
                <a16:creationId xmlns:a16="http://schemas.microsoft.com/office/drawing/2014/main" id="{13971EC1-DD8F-0BF0-321C-B9EE6BB6593B}"/>
              </a:ext>
            </a:extLst>
          </p:cNvPr>
          <p:cNvSpPr>
            <a:spLocks noChangeArrowheads="1"/>
          </p:cNvSpPr>
          <p:nvPr/>
        </p:nvSpPr>
        <p:spPr bwMode="auto">
          <a:xfrm>
            <a:off x="0" y="0"/>
            <a:ext cx="1828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Tree>
    <p:extLst>
      <p:ext uri="{BB962C8B-B14F-4D97-AF65-F5344CB8AC3E}">
        <p14:creationId xmlns:p14="http://schemas.microsoft.com/office/powerpoint/2010/main" val="30567634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a:off x="0" y="0"/>
            <a:ext cx="18288000" cy="10287000"/>
          </a:xfrm>
          <a:custGeom>
            <a:avLst/>
            <a:gdLst/>
            <a:ahLst/>
            <a:cxnLst/>
            <a:rect l="l" t="t" r="r" b="b"/>
            <a:pathLst>
              <a:path w="18288000" h="10287000">
                <a:moveTo>
                  <a:pt x="18288000" y="0"/>
                </a:moveTo>
                <a:lnTo>
                  <a:pt x="0" y="0"/>
                </a:lnTo>
                <a:lnTo>
                  <a:pt x="0" y="10287000"/>
                </a:lnTo>
                <a:lnTo>
                  <a:pt x="18288000" y="10287000"/>
                </a:lnTo>
                <a:lnTo>
                  <a:pt x="18288000" y="0"/>
                </a:lnTo>
                <a:close/>
              </a:path>
            </a:pathLst>
          </a:custGeom>
          <a:blipFill>
            <a:blip r:embed="rId2"/>
            <a:stretch>
              <a:fillRect/>
            </a:stretch>
          </a:blipFill>
        </p:spPr>
        <p:txBody>
          <a:bodyPr/>
          <a:lstStyle/>
          <a:p>
            <a:endParaRPr lang="en-GB"/>
          </a:p>
        </p:txBody>
      </p:sp>
      <p:grpSp>
        <p:nvGrpSpPr>
          <p:cNvPr id="3" name="Group 3"/>
          <p:cNvGrpSpPr/>
          <p:nvPr/>
        </p:nvGrpSpPr>
        <p:grpSpPr>
          <a:xfrm>
            <a:off x="13301600" y="2320894"/>
            <a:ext cx="1066800" cy="990600"/>
            <a:chOff x="0" y="0"/>
            <a:chExt cx="2356714" cy="1932007"/>
          </a:xfrm>
          <a:solidFill>
            <a:srgbClr val="00B050"/>
          </a:solidFill>
        </p:grpSpPr>
        <p:sp>
          <p:nvSpPr>
            <p:cNvPr id="4" name="Freeform 4"/>
            <p:cNvSpPr/>
            <p:nvPr/>
          </p:nvSpPr>
          <p:spPr>
            <a:xfrm>
              <a:off x="0" y="0"/>
              <a:ext cx="2356714" cy="1932007"/>
            </a:xfrm>
            <a:custGeom>
              <a:avLst/>
              <a:gdLst/>
              <a:ahLst/>
              <a:cxnLst/>
              <a:rect l="l" t="t" r="r" b="b"/>
              <a:pathLst>
                <a:path w="2356714" h="1932007">
                  <a:moveTo>
                    <a:pt x="34608" y="0"/>
                  </a:moveTo>
                  <a:lnTo>
                    <a:pt x="2322106" y="0"/>
                  </a:lnTo>
                  <a:cubicBezTo>
                    <a:pt x="2331285" y="0"/>
                    <a:pt x="2340087" y="3646"/>
                    <a:pt x="2346578" y="10136"/>
                  </a:cubicBezTo>
                  <a:cubicBezTo>
                    <a:pt x="2353068" y="16627"/>
                    <a:pt x="2356714" y="25429"/>
                    <a:pt x="2356714" y="34608"/>
                  </a:cubicBezTo>
                  <a:lnTo>
                    <a:pt x="2356714" y="1897399"/>
                  </a:lnTo>
                  <a:cubicBezTo>
                    <a:pt x="2356714" y="1906578"/>
                    <a:pt x="2353068" y="1915381"/>
                    <a:pt x="2346578" y="1921871"/>
                  </a:cubicBezTo>
                  <a:cubicBezTo>
                    <a:pt x="2340087" y="1928361"/>
                    <a:pt x="2331285" y="1932007"/>
                    <a:pt x="2322106" y="1932007"/>
                  </a:cubicBezTo>
                  <a:lnTo>
                    <a:pt x="34608" y="1932007"/>
                  </a:lnTo>
                  <a:cubicBezTo>
                    <a:pt x="25429" y="1932007"/>
                    <a:pt x="16627" y="1928361"/>
                    <a:pt x="10136" y="1921871"/>
                  </a:cubicBezTo>
                  <a:cubicBezTo>
                    <a:pt x="3646" y="1915381"/>
                    <a:pt x="0" y="1906578"/>
                    <a:pt x="0" y="1897399"/>
                  </a:cubicBezTo>
                  <a:lnTo>
                    <a:pt x="0" y="34608"/>
                  </a:lnTo>
                  <a:cubicBezTo>
                    <a:pt x="0" y="25429"/>
                    <a:pt x="3646" y="16627"/>
                    <a:pt x="10136" y="10136"/>
                  </a:cubicBezTo>
                  <a:cubicBezTo>
                    <a:pt x="16627" y="3646"/>
                    <a:pt x="25429" y="0"/>
                    <a:pt x="34608" y="0"/>
                  </a:cubicBezTo>
                  <a:close/>
                </a:path>
              </a:pathLst>
            </a:custGeom>
            <a:grpFill/>
          </p:spPr>
          <p:txBody>
            <a:bodyPr/>
            <a:lstStyle/>
            <a:p>
              <a:endParaRPr lang="en-GB"/>
            </a:p>
          </p:txBody>
        </p:sp>
        <p:sp>
          <p:nvSpPr>
            <p:cNvPr id="5" name="TextBox 5"/>
            <p:cNvSpPr txBox="1"/>
            <p:nvPr/>
          </p:nvSpPr>
          <p:spPr>
            <a:xfrm>
              <a:off x="0" y="-38100"/>
              <a:ext cx="2356714" cy="1970107"/>
            </a:xfrm>
            <a:prstGeom prst="rect">
              <a:avLst/>
            </a:prstGeom>
            <a:grpFill/>
          </p:spPr>
          <p:txBody>
            <a:bodyPr lIns="50800" tIns="50800" rIns="50800" bIns="50800" rtlCol="0" anchor="ctr"/>
            <a:lstStyle/>
            <a:p>
              <a:pPr algn="ctr">
                <a:lnSpc>
                  <a:spcPts val="2659"/>
                </a:lnSpc>
                <a:spcBef>
                  <a:spcPct val="0"/>
                </a:spcBef>
              </a:pPr>
              <a:endParaRPr dirty="0"/>
            </a:p>
          </p:txBody>
        </p:sp>
      </p:grpSp>
      <p:sp>
        <p:nvSpPr>
          <p:cNvPr id="16" name="TextBox 16"/>
          <p:cNvSpPr txBox="1"/>
          <p:nvPr/>
        </p:nvSpPr>
        <p:spPr>
          <a:xfrm>
            <a:off x="360509" y="14515"/>
            <a:ext cx="7579168" cy="1846659"/>
          </a:xfrm>
          <a:prstGeom prst="rect">
            <a:avLst/>
          </a:prstGeom>
        </p:spPr>
        <p:txBody>
          <a:bodyPr wrap="square" lIns="0" tIns="0" rIns="0" bIns="0" rtlCol="0" anchor="t">
            <a:spAutoFit/>
          </a:bodyPr>
          <a:lstStyle/>
          <a:p>
            <a:pPr marL="0" lvl="0" indent="0" algn="l">
              <a:lnSpc>
                <a:spcPts val="7200"/>
              </a:lnSpc>
              <a:spcBef>
                <a:spcPct val="0"/>
              </a:spcBef>
            </a:pPr>
            <a:r>
              <a:rPr lang="en-US" sz="6000" b="1" dirty="0">
                <a:solidFill>
                  <a:srgbClr val="000000"/>
                </a:solidFill>
                <a:latin typeface="Canva Sans Bold"/>
                <a:ea typeface="Canva Sans Bold"/>
                <a:cs typeface="Canva Sans Bold"/>
                <a:sym typeface="Canva Sans Bold"/>
              </a:rPr>
              <a:t>Mentor Assessment Form</a:t>
            </a:r>
            <a:endParaRPr lang="en-US" sz="6000" b="1" u="none" strike="noStrike" dirty="0">
              <a:solidFill>
                <a:srgbClr val="000000"/>
              </a:solidFill>
              <a:latin typeface="Canva Sans Bold"/>
              <a:ea typeface="Canva Sans Bold"/>
              <a:cs typeface="Canva Sans Bold"/>
              <a:sym typeface="Canva Sans Bold"/>
            </a:endParaRPr>
          </a:p>
        </p:txBody>
      </p:sp>
      <p:sp>
        <p:nvSpPr>
          <p:cNvPr id="22" name="TextBox 22"/>
          <p:cNvSpPr txBox="1"/>
          <p:nvPr/>
        </p:nvSpPr>
        <p:spPr>
          <a:xfrm>
            <a:off x="10088670" y="-151012"/>
            <a:ext cx="7665929" cy="2001390"/>
          </a:xfrm>
          <a:prstGeom prst="rect">
            <a:avLst/>
          </a:prstGeom>
        </p:spPr>
        <p:txBody>
          <a:bodyPr lIns="50800" tIns="50800" rIns="50800" bIns="50800" rtlCol="0" anchor="ctr"/>
          <a:lstStyle/>
          <a:p>
            <a:pPr algn="ctr">
              <a:lnSpc>
                <a:spcPts val="2659"/>
              </a:lnSpc>
              <a:spcBef>
                <a:spcPct val="0"/>
              </a:spcBef>
            </a:pPr>
            <a:endParaRPr/>
          </a:p>
        </p:txBody>
      </p:sp>
      <p:sp>
        <p:nvSpPr>
          <p:cNvPr id="23" name="TextBox 23"/>
          <p:cNvSpPr txBox="1"/>
          <p:nvPr/>
        </p:nvSpPr>
        <p:spPr>
          <a:xfrm>
            <a:off x="15126270" y="9668991"/>
            <a:ext cx="1937087" cy="377190"/>
          </a:xfrm>
          <a:prstGeom prst="rect">
            <a:avLst/>
          </a:prstGeom>
        </p:spPr>
        <p:txBody>
          <a:bodyPr lIns="0" tIns="0" rIns="0" bIns="0" rtlCol="0" anchor="t">
            <a:spAutoFit/>
          </a:bodyPr>
          <a:lstStyle/>
          <a:p>
            <a:pPr algn="l">
              <a:lnSpc>
                <a:spcPts val="3150"/>
              </a:lnSpc>
            </a:pPr>
            <a:r>
              <a:rPr lang="en-US" sz="2100" b="1" spc="63" dirty="0">
                <a:solidFill>
                  <a:srgbClr val="FFFFFF"/>
                </a:solidFill>
                <a:latin typeface="Canva Sans Bold"/>
                <a:ea typeface="Canva Sans Bold"/>
                <a:cs typeface="Canva Sans Bold"/>
                <a:sym typeface="Canva Sans Bold"/>
              </a:rPr>
              <a:t>Contact us:</a:t>
            </a:r>
          </a:p>
        </p:txBody>
      </p:sp>
      <p:grpSp>
        <p:nvGrpSpPr>
          <p:cNvPr id="27" name="Group 3">
            <a:extLst>
              <a:ext uri="{FF2B5EF4-FFF2-40B4-BE49-F238E27FC236}">
                <a16:creationId xmlns:a16="http://schemas.microsoft.com/office/drawing/2014/main" id="{17F63C47-AA63-FDE8-8F35-B22511536356}"/>
              </a:ext>
            </a:extLst>
          </p:cNvPr>
          <p:cNvGrpSpPr/>
          <p:nvPr/>
        </p:nvGrpSpPr>
        <p:grpSpPr>
          <a:xfrm>
            <a:off x="16111142" y="2340429"/>
            <a:ext cx="1066800" cy="990600"/>
            <a:chOff x="0" y="0"/>
            <a:chExt cx="2356714" cy="1932007"/>
          </a:xfrm>
          <a:solidFill>
            <a:srgbClr val="C00000"/>
          </a:solidFill>
        </p:grpSpPr>
        <p:sp>
          <p:nvSpPr>
            <p:cNvPr id="28" name="Freeform 4">
              <a:extLst>
                <a:ext uri="{FF2B5EF4-FFF2-40B4-BE49-F238E27FC236}">
                  <a16:creationId xmlns:a16="http://schemas.microsoft.com/office/drawing/2014/main" id="{003C8107-8B9C-6B01-5D62-B677C460910B}"/>
                </a:ext>
              </a:extLst>
            </p:cNvPr>
            <p:cNvSpPr/>
            <p:nvPr/>
          </p:nvSpPr>
          <p:spPr>
            <a:xfrm>
              <a:off x="0" y="0"/>
              <a:ext cx="2356714" cy="1932007"/>
            </a:xfrm>
            <a:custGeom>
              <a:avLst/>
              <a:gdLst/>
              <a:ahLst/>
              <a:cxnLst/>
              <a:rect l="l" t="t" r="r" b="b"/>
              <a:pathLst>
                <a:path w="2356714" h="1932007">
                  <a:moveTo>
                    <a:pt x="34608" y="0"/>
                  </a:moveTo>
                  <a:lnTo>
                    <a:pt x="2322106" y="0"/>
                  </a:lnTo>
                  <a:cubicBezTo>
                    <a:pt x="2331285" y="0"/>
                    <a:pt x="2340087" y="3646"/>
                    <a:pt x="2346578" y="10136"/>
                  </a:cubicBezTo>
                  <a:cubicBezTo>
                    <a:pt x="2353068" y="16627"/>
                    <a:pt x="2356714" y="25429"/>
                    <a:pt x="2356714" y="34608"/>
                  </a:cubicBezTo>
                  <a:lnTo>
                    <a:pt x="2356714" y="1897399"/>
                  </a:lnTo>
                  <a:cubicBezTo>
                    <a:pt x="2356714" y="1906578"/>
                    <a:pt x="2353068" y="1915381"/>
                    <a:pt x="2346578" y="1921871"/>
                  </a:cubicBezTo>
                  <a:cubicBezTo>
                    <a:pt x="2340087" y="1928361"/>
                    <a:pt x="2331285" y="1932007"/>
                    <a:pt x="2322106" y="1932007"/>
                  </a:cubicBezTo>
                  <a:lnTo>
                    <a:pt x="34608" y="1932007"/>
                  </a:lnTo>
                  <a:cubicBezTo>
                    <a:pt x="25429" y="1932007"/>
                    <a:pt x="16627" y="1928361"/>
                    <a:pt x="10136" y="1921871"/>
                  </a:cubicBezTo>
                  <a:cubicBezTo>
                    <a:pt x="3646" y="1915381"/>
                    <a:pt x="0" y="1906578"/>
                    <a:pt x="0" y="1897399"/>
                  </a:cubicBezTo>
                  <a:lnTo>
                    <a:pt x="0" y="34608"/>
                  </a:lnTo>
                  <a:cubicBezTo>
                    <a:pt x="0" y="25429"/>
                    <a:pt x="3646" y="16627"/>
                    <a:pt x="10136" y="10136"/>
                  </a:cubicBezTo>
                  <a:cubicBezTo>
                    <a:pt x="16627" y="3646"/>
                    <a:pt x="25429" y="0"/>
                    <a:pt x="34608" y="0"/>
                  </a:cubicBezTo>
                  <a:close/>
                </a:path>
              </a:pathLst>
            </a:custGeom>
            <a:grpFill/>
          </p:spPr>
          <p:txBody>
            <a:bodyPr/>
            <a:lstStyle/>
            <a:p>
              <a:endParaRPr lang="en-GB"/>
            </a:p>
          </p:txBody>
        </p:sp>
        <p:sp>
          <p:nvSpPr>
            <p:cNvPr id="29" name="TextBox 5">
              <a:extLst>
                <a:ext uri="{FF2B5EF4-FFF2-40B4-BE49-F238E27FC236}">
                  <a16:creationId xmlns:a16="http://schemas.microsoft.com/office/drawing/2014/main" id="{EA9A6916-A24C-7766-EFBA-47AC3C213C8A}"/>
                </a:ext>
              </a:extLst>
            </p:cNvPr>
            <p:cNvSpPr txBox="1"/>
            <p:nvPr/>
          </p:nvSpPr>
          <p:spPr>
            <a:xfrm>
              <a:off x="0" y="-38100"/>
              <a:ext cx="2356714" cy="1970107"/>
            </a:xfrm>
            <a:prstGeom prst="rect">
              <a:avLst/>
            </a:prstGeom>
            <a:grpFill/>
          </p:spPr>
          <p:txBody>
            <a:bodyPr lIns="50800" tIns="50800" rIns="50800" bIns="50800" rtlCol="0" anchor="ctr"/>
            <a:lstStyle/>
            <a:p>
              <a:pPr algn="ctr">
                <a:lnSpc>
                  <a:spcPts val="2659"/>
                </a:lnSpc>
                <a:spcBef>
                  <a:spcPct val="0"/>
                </a:spcBef>
              </a:pPr>
              <a:endParaRPr/>
            </a:p>
          </p:txBody>
        </p:sp>
      </p:grpSp>
      <p:grpSp>
        <p:nvGrpSpPr>
          <p:cNvPr id="30" name="Group 3">
            <a:extLst>
              <a:ext uri="{FF2B5EF4-FFF2-40B4-BE49-F238E27FC236}">
                <a16:creationId xmlns:a16="http://schemas.microsoft.com/office/drawing/2014/main" id="{F7AC1BE6-ED60-CEF9-481A-D52F1E6F1820}"/>
              </a:ext>
            </a:extLst>
          </p:cNvPr>
          <p:cNvGrpSpPr/>
          <p:nvPr/>
        </p:nvGrpSpPr>
        <p:grpSpPr>
          <a:xfrm>
            <a:off x="14706371" y="2340429"/>
            <a:ext cx="1066800" cy="990600"/>
            <a:chOff x="0" y="0"/>
            <a:chExt cx="2356714" cy="1932007"/>
          </a:xfrm>
          <a:solidFill>
            <a:srgbClr val="FFC000"/>
          </a:solidFill>
        </p:grpSpPr>
        <p:sp>
          <p:nvSpPr>
            <p:cNvPr id="31" name="Freeform 4">
              <a:extLst>
                <a:ext uri="{FF2B5EF4-FFF2-40B4-BE49-F238E27FC236}">
                  <a16:creationId xmlns:a16="http://schemas.microsoft.com/office/drawing/2014/main" id="{CADBFA54-CEC9-8EAA-AD0A-5B54CDDC684D}"/>
                </a:ext>
              </a:extLst>
            </p:cNvPr>
            <p:cNvSpPr/>
            <p:nvPr/>
          </p:nvSpPr>
          <p:spPr>
            <a:xfrm>
              <a:off x="0" y="0"/>
              <a:ext cx="2356714" cy="1932007"/>
            </a:xfrm>
            <a:custGeom>
              <a:avLst/>
              <a:gdLst/>
              <a:ahLst/>
              <a:cxnLst/>
              <a:rect l="l" t="t" r="r" b="b"/>
              <a:pathLst>
                <a:path w="2356714" h="1932007">
                  <a:moveTo>
                    <a:pt x="34608" y="0"/>
                  </a:moveTo>
                  <a:lnTo>
                    <a:pt x="2322106" y="0"/>
                  </a:lnTo>
                  <a:cubicBezTo>
                    <a:pt x="2331285" y="0"/>
                    <a:pt x="2340087" y="3646"/>
                    <a:pt x="2346578" y="10136"/>
                  </a:cubicBezTo>
                  <a:cubicBezTo>
                    <a:pt x="2353068" y="16627"/>
                    <a:pt x="2356714" y="25429"/>
                    <a:pt x="2356714" y="34608"/>
                  </a:cubicBezTo>
                  <a:lnTo>
                    <a:pt x="2356714" y="1897399"/>
                  </a:lnTo>
                  <a:cubicBezTo>
                    <a:pt x="2356714" y="1906578"/>
                    <a:pt x="2353068" y="1915381"/>
                    <a:pt x="2346578" y="1921871"/>
                  </a:cubicBezTo>
                  <a:cubicBezTo>
                    <a:pt x="2340087" y="1928361"/>
                    <a:pt x="2331285" y="1932007"/>
                    <a:pt x="2322106" y="1932007"/>
                  </a:cubicBezTo>
                  <a:lnTo>
                    <a:pt x="34608" y="1932007"/>
                  </a:lnTo>
                  <a:cubicBezTo>
                    <a:pt x="25429" y="1932007"/>
                    <a:pt x="16627" y="1928361"/>
                    <a:pt x="10136" y="1921871"/>
                  </a:cubicBezTo>
                  <a:cubicBezTo>
                    <a:pt x="3646" y="1915381"/>
                    <a:pt x="0" y="1906578"/>
                    <a:pt x="0" y="1897399"/>
                  </a:cubicBezTo>
                  <a:lnTo>
                    <a:pt x="0" y="34608"/>
                  </a:lnTo>
                  <a:cubicBezTo>
                    <a:pt x="0" y="25429"/>
                    <a:pt x="3646" y="16627"/>
                    <a:pt x="10136" y="10136"/>
                  </a:cubicBezTo>
                  <a:cubicBezTo>
                    <a:pt x="16627" y="3646"/>
                    <a:pt x="25429" y="0"/>
                    <a:pt x="34608" y="0"/>
                  </a:cubicBezTo>
                  <a:close/>
                </a:path>
              </a:pathLst>
            </a:custGeom>
            <a:grpFill/>
          </p:spPr>
          <p:txBody>
            <a:bodyPr/>
            <a:lstStyle/>
            <a:p>
              <a:endParaRPr lang="en-GB"/>
            </a:p>
          </p:txBody>
        </p:sp>
        <p:sp>
          <p:nvSpPr>
            <p:cNvPr id="32" name="TextBox 5">
              <a:extLst>
                <a:ext uri="{FF2B5EF4-FFF2-40B4-BE49-F238E27FC236}">
                  <a16:creationId xmlns:a16="http://schemas.microsoft.com/office/drawing/2014/main" id="{4931CC0E-0059-99BB-CCCB-60B91E3FF7B9}"/>
                </a:ext>
              </a:extLst>
            </p:cNvPr>
            <p:cNvSpPr txBox="1"/>
            <p:nvPr/>
          </p:nvSpPr>
          <p:spPr>
            <a:xfrm>
              <a:off x="0" y="-38100"/>
              <a:ext cx="2356714" cy="1970107"/>
            </a:xfrm>
            <a:prstGeom prst="rect">
              <a:avLst/>
            </a:prstGeom>
            <a:grpFill/>
          </p:spPr>
          <p:txBody>
            <a:bodyPr lIns="50800" tIns="50800" rIns="50800" bIns="50800" rtlCol="0" anchor="ctr"/>
            <a:lstStyle/>
            <a:p>
              <a:pPr algn="ctr">
                <a:lnSpc>
                  <a:spcPts val="2659"/>
                </a:lnSpc>
                <a:spcBef>
                  <a:spcPct val="0"/>
                </a:spcBef>
              </a:pPr>
              <a:endParaRPr dirty="0"/>
            </a:p>
          </p:txBody>
        </p:sp>
      </p:grpSp>
      <p:grpSp>
        <p:nvGrpSpPr>
          <p:cNvPr id="33" name="Group 11">
            <a:extLst>
              <a:ext uri="{FF2B5EF4-FFF2-40B4-BE49-F238E27FC236}">
                <a16:creationId xmlns:a16="http://schemas.microsoft.com/office/drawing/2014/main" id="{F3E7019C-E0D8-C1D8-9794-D4F5CAFBDDD9}"/>
              </a:ext>
            </a:extLst>
          </p:cNvPr>
          <p:cNvGrpSpPr/>
          <p:nvPr/>
        </p:nvGrpSpPr>
        <p:grpSpPr>
          <a:xfrm>
            <a:off x="360510" y="2285262"/>
            <a:ext cx="12603120" cy="1045767"/>
            <a:chOff x="0" y="0"/>
            <a:chExt cx="2227547" cy="1932007"/>
          </a:xfrm>
        </p:grpSpPr>
        <p:sp>
          <p:nvSpPr>
            <p:cNvPr id="34" name="Freeform 12">
              <a:extLst>
                <a:ext uri="{FF2B5EF4-FFF2-40B4-BE49-F238E27FC236}">
                  <a16:creationId xmlns:a16="http://schemas.microsoft.com/office/drawing/2014/main" id="{9D008A9A-BC5B-984B-646F-E4AC1065ABBA}"/>
                </a:ext>
              </a:extLst>
            </p:cNvPr>
            <p:cNvSpPr/>
            <p:nvPr/>
          </p:nvSpPr>
          <p:spPr>
            <a:xfrm>
              <a:off x="0" y="0"/>
              <a:ext cx="2227547" cy="1932007"/>
            </a:xfrm>
            <a:custGeom>
              <a:avLst/>
              <a:gdLst/>
              <a:ahLst/>
              <a:cxnLst/>
              <a:rect l="l" t="t" r="r" b="b"/>
              <a:pathLst>
                <a:path w="2227547" h="1932007">
                  <a:moveTo>
                    <a:pt x="36615" y="0"/>
                  </a:moveTo>
                  <a:lnTo>
                    <a:pt x="2190932" y="0"/>
                  </a:lnTo>
                  <a:cubicBezTo>
                    <a:pt x="2211154" y="0"/>
                    <a:pt x="2227547" y="16393"/>
                    <a:pt x="2227547" y="36615"/>
                  </a:cubicBezTo>
                  <a:lnTo>
                    <a:pt x="2227547" y="1895393"/>
                  </a:lnTo>
                  <a:cubicBezTo>
                    <a:pt x="2227547" y="1905103"/>
                    <a:pt x="2223689" y="1914416"/>
                    <a:pt x="2216822" y="1921283"/>
                  </a:cubicBezTo>
                  <a:cubicBezTo>
                    <a:pt x="2209956" y="1928150"/>
                    <a:pt x="2200643" y="1932007"/>
                    <a:pt x="2190932" y="1932007"/>
                  </a:cubicBezTo>
                  <a:lnTo>
                    <a:pt x="36615" y="1932007"/>
                  </a:lnTo>
                  <a:cubicBezTo>
                    <a:pt x="16393" y="1932007"/>
                    <a:pt x="0" y="1915614"/>
                    <a:pt x="0" y="1895393"/>
                  </a:cubicBezTo>
                  <a:lnTo>
                    <a:pt x="0" y="36615"/>
                  </a:lnTo>
                  <a:cubicBezTo>
                    <a:pt x="0" y="26904"/>
                    <a:pt x="3858" y="17591"/>
                    <a:pt x="10724" y="10724"/>
                  </a:cubicBezTo>
                  <a:cubicBezTo>
                    <a:pt x="17591" y="3858"/>
                    <a:pt x="26904" y="0"/>
                    <a:pt x="36615" y="0"/>
                  </a:cubicBezTo>
                  <a:close/>
                </a:path>
              </a:pathLst>
            </a:custGeom>
            <a:solidFill>
              <a:srgbClr val="78BFEA"/>
            </a:solidFill>
          </p:spPr>
          <p:txBody>
            <a:bodyPr/>
            <a:lstStyle/>
            <a:p>
              <a:r>
                <a:rPr lang="en-GB" sz="2800" b="1" dirty="0"/>
                <a:t>The student teacher has gathered key information about the class, the curriculum coverage and other necessary information.</a:t>
              </a:r>
            </a:p>
          </p:txBody>
        </p:sp>
        <p:sp>
          <p:nvSpPr>
            <p:cNvPr id="35" name="TextBox 13">
              <a:extLst>
                <a:ext uri="{FF2B5EF4-FFF2-40B4-BE49-F238E27FC236}">
                  <a16:creationId xmlns:a16="http://schemas.microsoft.com/office/drawing/2014/main" id="{40D539FB-4F2C-3E83-3DCC-57D143D12579}"/>
                </a:ext>
              </a:extLst>
            </p:cNvPr>
            <p:cNvSpPr txBox="1"/>
            <p:nvPr/>
          </p:nvSpPr>
          <p:spPr>
            <a:xfrm>
              <a:off x="0" y="-38100"/>
              <a:ext cx="2227547" cy="1970107"/>
            </a:xfrm>
            <a:prstGeom prst="rect">
              <a:avLst/>
            </a:prstGeom>
          </p:spPr>
          <p:txBody>
            <a:bodyPr lIns="50800" tIns="50800" rIns="50800" bIns="50800" rtlCol="0" anchor="ctr"/>
            <a:lstStyle/>
            <a:p>
              <a:pPr algn="ctr">
                <a:lnSpc>
                  <a:spcPts val="2659"/>
                </a:lnSpc>
                <a:spcBef>
                  <a:spcPct val="0"/>
                </a:spcBef>
              </a:pPr>
              <a:endParaRPr/>
            </a:p>
          </p:txBody>
        </p:sp>
      </p:grpSp>
      <p:grpSp>
        <p:nvGrpSpPr>
          <p:cNvPr id="36" name="Group 11">
            <a:extLst>
              <a:ext uri="{FF2B5EF4-FFF2-40B4-BE49-F238E27FC236}">
                <a16:creationId xmlns:a16="http://schemas.microsoft.com/office/drawing/2014/main" id="{A45DBA54-BB39-96DA-8655-E179F3DF8903}"/>
              </a:ext>
            </a:extLst>
          </p:cNvPr>
          <p:cNvGrpSpPr/>
          <p:nvPr/>
        </p:nvGrpSpPr>
        <p:grpSpPr>
          <a:xfrm>
            <a:off x="387724" y="8191500"/>
            <a:ext cx="12603120" cy="1045767"/>
            <a:chOff x="0" y="0"/>
            <a:chExt cx="2227547" cy="1932007"/>
          </a:xfrm>
        </p:grpSpPr>
        <p:sp>
          <p:nvSpPr>
            <p:cNvPr id="37" name="Freeform 12">
              <a:extLst>
                <a:ext uri="{FF2B5EF4-FFF2-40B4-BE49-F238E27FC236}">
                  <a16:creationId xmlns:a16="http://schemas.microsoft.com/office/drawing/2014/main" id="{730D7884-F5A9-7622-17D2-9155F6FBF519}"/>
                </a:ext>
              </a:extLst>
            </p:cNvPr>
            <p:cNvSpPr/>
            <p:nvPr/>
          </p:nvSpPr>
          <p:spPr>
            <a:xfrm>
              <a:off x="0" y="0"/>
              <a:ext cx="2227547" cy="1932007"/>
            </a:xfrm>
            <a:custGeom>
              <a:avLst/>
              <a:gdLst/>
              <a:ahLst/>
              <a:cxnLst/>
              <a:rect l="l" t="t" r="r" b="b"/>
              <a:pathLst>
                <a:path w="2227547" h="1932007">
                  <a:moveTo>
                    <a:pt x="36615" y="0"/>
                  </a:moveTo>
                  <a:lnTo>
                    <a:pt x="2190932" y="0"/>
                  </a:lnTo>
                  <a:cubicBezTo>
                    <a:pt x="2211154" y="0"/>
                    <a:pt x="2227547" y="16393"/>
                    <a:pt x="2227547" y="36615"/>
                  </a:cubicBezTo>
                  <a:lnTo>
                    <a:pt x="2227547" y="1895393"/>
                  </a:lnTo>
                  <a:cubicBezTo>
                    <a:pt x="2227547" y="1905103"/>
                    <a:pt x="2223689" y="1914416"/>
                    <a:pt x="2216822" y="1921283"/>
                  </a:cubicBezTo>
                  <a:cubicBezTo>
                    <a:pt x="2209956" y="1928150"/>
                    <a:pt x="2200643" y="1932007"/>
                    <a:pt x="2190932" y="1932007"/>
                  </a:cubicBezTo>
                  <a:lnTo>
                    <a:pt x="36615" y="1932007"/>
                  </a:lnTo>
                  <a:cubicBezTo>
                    <a:pt x="16393" y="1932007"/>
                    <a:pt x="0" y="1915614"/>
                    <a:pt x="0" y="1895393"/>
                  </a:cubicBezTo>
                  <a:lnTo>
                    <a:pt x="0" y="36615"/>
                  </a:lnTo>
                  <a:cubicBezTo>
                    <a:pt x="0" y="26904"/>
                    <a:pt x="3858" y="17591"/>
                    <a:pt x="10724" y="10724"/>
                  </a:cubicBezTo>
                  <a:cubicBezTo>
                    <a:pt x="17591" y="3858"/>
                    <a:pt x="26904" y="0"/>
                    <a:pt x="36615" y="0"/>
                  </a:cubicBezTo>
                  <a:close/>
                </a:path>
              </a:pathLst>
            </a:custGeom>
            <a:solidFill>
              <a:srgbClr val="78BFEA"/>
            </a:solidFill>
          </p:spPr>
          <p:txBody>
            <a:bodyPr/>
            <a:lstStyle/>
            <a:p>
              <a:r>
                <a:rPr lang="en-GB" sz="2800" b="1" dirty="0"/>
                <a:t>The chosen activity was suitable in age/stage, format and challenge</a:t>
              </a:r>
              <a:r>
                <a:rPr lang="en-GB" dirty="0"/>
                <a:t>.</a:t>
              </a:r>
            </a:p>
          </p:txBody>
        </p:sp>
        <p:sp>
          <p:nvSpPr>
            <p:cNvPr id="38" name="TextBox 13">
              <a:extLst>
                <a:ext uri="{FF2B5EF4-FFF2-40B4-BE49-F238E27FC236}">
                  <a16:creationId xmlns:a16="http://schemas.microsoft.com/office/drawing/2014/main" id="{ADB77654-5938-7217-883B-93A0561CBA33}"/>
                </a:ext>
              </a:extLst>
            </p:cNvPr>
            <p:cNvSpPr txBox="1"/>
            <p:nvPr/>
          </p:nvSpPr>
          <p:spPr>
            <a:xfrm>
              <a:off x="0" y="-38100"/>
              <a:ext cx="2227547" cy="1970107"/>
            </a:xfrm>
            <a:prstGeom prst="rect">
              <a:avLst/>
            </a:prstGeom>
          </p:spPr>
          <p:txBody>
            <a:bodyPr lIns="50800" tIns="50800" rIns="50800" bIns="50800" rtlCol="0" anchor="ctr"/>
            <a:lstStyle/>
            <a:p>
              <a:pPr algn="ctr">
                <a:lnSpc>
                  <a:spcPts val="2659"/>
                </a:lnSpc>
                <a:spcBef>
                  <a:spcPct val="0"/>
                </a:spcBef>
              </a:pPr>
              <a:endParaRPr/>
            </a:p>
          </p:txBody>
        </p:sp>
      </p:grpSp>
      <p:grpSp>
        <p:nvGrpSpPr>
          <p:cNvPr id="39" name="Group 11">
            <a:extLst>
              <a:ext uri="{FF2B5EF4-FFF2-40B4-BE49-F238E27FC236}">
                <a16:creationId xmlns:a16="http://schemas.microsoft.com/office/drawing/2014/main" id="{837D9067-1EB5-E440-E3FE-F9B64E51D7A2}"/>
              </a:ext>
            </a:extLst>
          </p:cNvPr>
          <p:cNvGrpSpPr/>
          <p:nvPr/>
        </p:nvGrpSpPr>
        <p:grpSpPr>
          <a:xfrm>
            <a:off x="360510" y="5295941"/>
            <a:ext cx="12603120" cy="1189223"/>
            <a:chOff x="0" y="-38100"/>
            <a:chExt cx="2227547" cy="2197035"/>
          </a:xfrm>
        </p:grpSpPr>
        <p:sp>
          <p:nvSpPr>
            <p:cNvPr id="40" name="Freeform 12">
              <a:extLst>
                <a:ext uri="{FF2B5EF4-FFF2-40B4-BE49-F238E27FC236}">
                  <a16:creationId xmlns:a16="http://schemas.microsoft.com/office/drawing/2014/main" id="{DFA79A87-28C2-D683-1E1D-B06353D28E10}"/>
                </a:ext>
              </a:extLst>
            </p:cNvPr>
            <p:cNvSpPr/>
            <p:nvPr/>
          </p:nvSpPr>
          <p:spPr>
            <a:xfrm>
              <a:off x="0" y="0"/>
              <a:ext cx="2227547" cy="2158935"/>
            </a:xfrm>
            <a:custGeom>
              <a:avLst/>
              <a:gdLst/>
              <a:ahLst/>
              <a:cxnLst/>
              <a:rect l="l" t="t" r="r" b="b"/>
              <a:pathLst>
                <a:path w="2227547" h="1932007">
                  <a:moveTo>
                    <a:pt x="36615" y="0"/>
                  </a:moveTo>
                  <a:lnTo>
                    <a:pt x="2190932" y="0"/>
                  </a:lnTo>
                  <a:cubicBezTo>
                    <a:pt x="2211154" y="0"/>
                    <a:pt x="2227547" y="16393"/>
                    <a:pt x="2227547" y="36615"/>
                  </a:cubicBezTo>
                  <a:lnTo>
                    <a:pt x="2227547" y="1895393"/>
                  </a:lnTo>
                  <a:cubicBezTo>
                    <a:pt x="2227547" y="1905103"/>
                    <a:pt x="2223689" y="1914416"/>
                    <a:pt x="2216822" y="1921283"/>
                  </a:cubicBezTo>
                  <a:cubicBezTo>
                    <a:pt x="2209956" y="1928150"/>
                    <a:pt x="2200643" y="1932007"/>
                    <a:pt x="2190932" y="1932007"/>
                  </a:cubicBezTo>
                  <a:lnTo>
                    <a:pt x="36615" y="1932007"/>
                  </a:lnTo>
                  <a:cubicBezTo>
                    <a:pt x="16393" y="1932007"/>
                    <a:pt x="0" y="1915614"/>
                    <a:pt x="0" y="1895393"/>
                  </a:cubicBezTo>
                  <a:lnTo>
                    <a:pt x="0" y="36615"/>
                  </a:lnTo>
                  <a:cubicBezTo>
                    <a:pt x="0" y="26904"/>
                    <a:pt x="3858" y="17591"/>
                    <a:pt x="10724" y="10724"/>
                  </a:cubicBezTo>
                  <a:cubicBezTo>
                    <a:pt x="17591" y="3858"/>
                    <a:pt x="26904" y="0"/>
                    <a:pt x="36615" y="0"/>
                  </a:cubicBezTo>
                  <a:close/>
                </a:path>
              </a:pathLst>
            </a:custGeom>
            <a:solidFill>
              <a:srgbClr val="78BFEA"/>
            </a:solidFill>
          </p:spPr>
          <p:txBody>
            <a:bodyPr/>
            <a:lstStyle/>
            <a:p>
              <a:r>
                <a:rPr lang="en-GB" sz="2400" b="1" dirty="0"/>
                <a:t>The student can use AI to augment their own thinking and critically evaluate the retrieval activity to ensure it meets the specific cognitive and mathematical needs of the learners in their placement class</a:t>
              </a:r>
            </a:p>
          </p:txBody>
        </p:sp>
        <p:sp>
          <p:nvSpPr>
            <p:cNvPr id="41" name="TextBox 13">
              <a:extLst>
                <a:ext uri="{FF2B5EF4-FFF2-40B4-BE49-F238E27FC236}">
                  <a16:creationId xmlns:a16="http://schemas.microsoft.com/office/drawing/2014/main" id="{A6292719-7FD9-D7B2-A8E3-FC26BAEA4C69}"/>
                </a:ext>
              </a:extLst>
            </p:cNvPr>
            <p:cNvSpPr txBox="1"/>
            <p:nvPr/>
          </p:nvSpPr>
          <p:spPr>
            <a:xfrm>
              <a:off x="0" y="-38100"/>
              <a:ext cx="2227547" cy="1970107"/>
            </a:xfrm>
            <a:prstGeom prst="rect">
              <a:avLst/>
            </a:prstGeom>
          </p:spPr>
          <p:txBody>
            <a:bodyPr lIns="50800" tIns="50800" rIns="50800" bIns="50800" rtlCol="0" anchor="ctr"/>
            <a:lstStyle/>
            <a:p>
              <a:pPr algn="ctr">
                <a:lnSpc>
                  <a:spcPts val="2659"/>
                </a:lnSpc>
                <a:spcBef>
                  <a:spcPct val="0"/>
                </a:spcBef>
              </a:pPr>
              <a:endParaRPr/>
            </a:p>
          </p:txBody>
        </p:sp>
      </p:grpSp>
      <p:grpSp>
        <p:nvGrpSpPr>
          <p:cNvPr id="42" name="Group 3">
            <a:extLst>
              <a:ext uri="{FF2B5EF4-FFF2-40B4-BE49-F238E27FC236}">
                <a16:creationId xmlns:a16="http://schemas.microsoft.com/office/drawing/2014/main" id="{4F854899-6830-9944-B5D1-E891C8DD408E}"/>
              </a:ext>
            </a:extLst>
          </p:cNvPr>
          <p:cNvGrpSpPr/>
          <p:nvPr/>
        </p:nvGrpSpPr>
        <p:grpSpPr>
          <a:xfrm>
            <a:off x="13378568" y="8208772"/>
            <a:ext cx="1066800" cy="990600"/>
            <a:chOff x="0" y="0"/>
            <a:chExt cx="2356714" cy="1932007"/>
          </a:xfrm>
          <a:solidFill>
            <a:srgbClr val="00B050"/>
          </a:solidFill>
        </p:grpSpPr>
        <p:sp>
          <p:nvSpPr>
            <p:cNvPr id="43" name="Freeform 4">
              <a:extLst>
                <a:ext uri="{FF2B5EF4-FFF2-40B4-BE49-F238E27FC236}">
                  <a16:creationId xmlns:a16="http://schemas.microsoft.com/office/drawing/2014/main" id="{9E543CD0-FF07-D631-1802-F7BAF2F6EC8A}"/>
                </a:ext>
              </a:extLst>
            </p:cNvPr>
            <p:cNvSpPr/>
            <p:nvPr/>
          </p:nvSpPr>
          <p:spPr>
            <a:xfrm>
              <a:off x="0" y="0"/>
              <a:ext cx="2356714" cy="1932007"/>
            </a:xfrm>
            <a:custGeom>
              <a:avLst/>
              <a:gdLst/>
              <a:ahLst/>
              <a:cxnLst/>
              <a:rect l="l" t="t" r="r" b="b"/>
              <a:pathLst>
                <a:path w="2356714" h="1932007">
                  <a:moveTo>
                    <a:pt x="34608" y="0"/>
                  </a:moveTo>
                  <a:lnTo>
                    <a:pt x="2322106" y="0"/>
                  </a:lnTo>
                  <a:cubicBezTo>
                    <a:pt x="2331285" y="0"/>
                    <a:pt x="2340087" y="3646"/>
                    <a:pt x="2346578" y="10136"/>
                  </a:cubicBezTo>
                  <a:cubicBezTo>
                    <a:pt x="2353068" y="16627"/>
                    <a:pt x="2356714" y="25429"/>
                    <a:pt x="2356714" y="34608"/>
                  </a:cubicBezTo>
                  <a:lnTo>
                    <a:pt x="2356714" y="1897399"/>
                  </a:lnTo>
                  <a:cubicBezTo>
                    <a:pt x="2356714" y="1906578"/>
                    <a:pt x="2353068" y="1915381"/>
                    <a:pt x="2346578" y="1921871"/>
                  </a:cubicBezTo>
                  <a:cubicBezTo>
                    <a:pt x="2340087" y="1928361"/>
                    <a:pt x="2331285" y="1932007"/>
                    <a:pt x="2322106" y="1932007"/>
                  </a:cubicBezTo>
                  <a:lnTo>
                    <a:pt x="34608" y="1932007"/>
                  </a:lnTo>
                  <a:cubicBezTo>
                    <a:pt x="25429" y="1932007"/>
                    <a:pt x="16627" y="1928361"/>
                    <a:pt x="10136" y="1921871"/>
                  </a:cubicBezTo>
                  <a:cubicBezTo>
                    <a:pt x="3646" y="1915381"/>
                    <a:pt x="0" y="1906578"/>
                    <a:pt x="0" y="1897399"/>
                  </a:cubicBezTo>
                  <a:lnTo>
                    <a:pt x="0" y="34608"/>
                  </a:lnTo>
                  <a:cubicBezTo>
                    <a:pt x="0" y="25429"/>
                    <a:pt x="3646" y="16627"/>
                    <a:pt x="10136" y="10136"/>
                  </a:cubicBezTo>
                  <a:cubicBezTo>
                    <a:pt x="16627" y="3646"/>
                    <a:pt x="25429" y="0"/>
                    <a:pt x="34608" y="0"/>
                  </a:cubicBezTo>
                  <a:close/>
                </a:path>
              </a:pathLst>
            </a:custGeom>
            <a:grpFill/>
          </p:spPr>
          <p:txBody>
            <a:bodyPr/>
            <a:lstStyle/>
            <a:p>
              <a:endParaRPr lang="en-GB"/>
            </a:p>
          </p:txBody>
        </p:sp>
        <p:sp>
          <p:nvSpPr>
            <p:cNvPr id="44" name="TextBox 5">
              <a:extLst>
                <a:ext uri="{FF2B5EF4-FFF2-40B4-BE49-F238E27FC236}">
                  <a16:creationId xmlns:a16="http://schemas.microsoft.com/office/drawing/2014/main" id="{AC314D00-FABE-6EF2-59D1-CE8BB8D813BF}"/>
                </a:ext>
              </a:extLst>
            </p:cNvPr>
            <p:cNvSpPr txBox="1"/>
            <p:nvPr/>
          </p:nvSpPr>
          <p:spPr>
            <a:xfrm>
              <a:off x="0" y="-38100"/>
              <a:ext cx="2356714" cy="1970107"/>
            </a:xfrm>
            <a:prstGeom prst="rect">
              <a:avLst/>
            </a:prstGeom>
            <a:grpFill/>
          </p:spPr>
          <p:txBody>
            <a:bodyPr lIns="50800" tIns="50800" rIns="50800" bIns="50800" rtlCol="0" anchor="ctr"/>
            <a:lstStyle/>
            <a:p>
              <a:pPr algn="ctr">
                <a:lnSpc>
                  <a:spcPts val="2659"/>
                </a:lnSpc>
                <a:spcBef>
                  <a:spcPct val="0"/>
                </a:spcBef>
              </a:pPr>
              <a:endParaRPr/>
            </a:p>
          </p:txBody>
        </p:sp>
      </p:grpSp>
      <p:grpSp>
        <p:nvGrpSpPr>
          <p:cNvPr id="45" name="Group 3">
            <a:extLst>
              <a:ext uri="{FF2B5EF4-FFF2-40B4-BE49-F238E27FC236}">
                <a16:creationId xmlns:a16="http://schemas.microsoft.com/office/drawing/2014/main" id="{A3BC347A-F7A4-E27F-7B09-3155BEF6328F}"/>
              </a:ext>
            </a:extLst>
          </p:cNvPr>
          <p:cNvGrpSpPr/>
          <p:nvPr/>
        </p:nvGrpSpPr>
        <p:grpSpPr>
          <a:xfrm>
            <a:off x="13290714" y="5316564"/>
            <a:ext cx="1066800" cy="990600"/>
            <a:chOff x="0" y="0"/>
            <a:chExt cx="2356714" cy="1932007"/>
          </a:xfrm>
          <a:solidFill>
            <a:srgbClr val="00B050"/>
          </a:solidFill>
        </p:grpSpPr>
        <p:sp>
          <p:nvSpPr>
            <p:cNvPr id="46" name="Freeform 4">
              <a:extLst>
                <a:ext uri="{FF2B5EF4-FFF2-40B4-BE49-F238E27FC236}">
                  <a16:creationId xmlns:a16="http://schemas.microsoft.com/office/drawing/2014/main" id="{8B1B910C-7552-5D56-9D95-C7CE304DCE54}"/>
                </a:ext>
              </a:extLst>
            </p:cNvPr>
            <p:cNvSpPr/>
            <p:nvPr/>
          </p:nvSpPr>
          <p:spPr>
            <a:xfrm>
              <a:off x="0" y="0"/>
              <a:ext cx="2356714" cy="1932007"/>
            </a:xfrm>
            <a:custGeom>
              <a:avLst/>
              <a:gdLst/>
              <a:ahLst/>
              <a:cxnLst/>
              <a:rect l="l" t="t" r="r" b="b"/>
              <a:pathLst>
                <a:path w="2356714" h="1932007">
                  <a:moveTo>
                    <a:pt x="34608" y="0"/>
                  </a:moveTo>
                  <a:lnTo>
                    <a:pt x="2322106" y="0"/>
                  </a:lnTo>
                  <a:cubicBezTo>
                    <a:pt x="2331285" y="0"/>
                    <a:pt x="2340087" y="3646"/>
                    <a:pt x="2346578" y="10136"/>
                  </a:cubicBezTo>
                  <a:cubicBezTo>
                    <a:pt x="2353068" y="16627"/>
                    <a:pt x="2356714" y="25429"/>
                    <a:pt x="2356714" y="34608"/>
                  </a:cubicBezTo>
                  <a:lnTo>
                    <a:pt x="2356714" y="1897399"/>
                  </a:lnTo>
                  <a:cubicBezTo>
                    <a:pt x="2356714" y="1906578"/>
                    <a:pt x="2353068" y="1915381"/>
                    <a:pt x="2346578" y="1921871"/>
                  </a:cubicBezTo>
                  <a:cubicBezTo>
                    <a:pt x="2340087" y="1928361"/>
                    <a:pt x="2331285" y="1932007"/>
                    <a:pt x="2322106" y="1932007"/>
                  </a:cubicBezTo>
                  <a:lnTo>
                    <a:pt x="34608" y="1932007"/>
                  </a:lnTo>
                  <a:cubicBezTo>
                    <a:pt x="25429" y="1932007"/>
                    <a:pt x="16627" y="1928361"/>
                    <a:pt x="10136" y="1921871"/>
                  </a:cubicBezTo>
                  <a:cubicBezTo>
                    <a:pt x="3646" y="1915381"/>
                    <a:pt x="0" y="1906578"/>
                    <a:pt x="0" y="1897399"/>
                  </a:cubicBezTo>
                  <a:lnTo>
                    <a:pt x="0" y="34608"/>
                  </a:lnTo>
                  <a:cubicBezTo>
                    <a:pt x="0" y="25429"/>
                    <a:pt x="3646" y="16627"/>
                    <a:pt x="10136" y="10136"/>
                  </a:cubicBezTo>
                  <a:cubicBezTo>
                    <a:pt x="16627" y="3646"/>
                    <a:pt x="25429" y="0"/>
                    <a:pt x="34608" y="0"/>
                  </a:cubicBezTo>
                  <a:close/>
                </a:path>
              </a:pathLst>
            </a:custGeom>
            <a:grpFill/>
          </p:spPr>
          <p:txBody>
            <a:bodyPr/>
            <a:lstStyle/>
            <a:p>
              <a:endParaRPr lang="en-GB"/>
            </a:p>
          </p:txBody>
        </p:sp>
        <p:sp>
          <p:nvSpPr>
            <p:cNvPr id="47" name="TextBox 5">
              <a:extLst>
                <a:ext uri="{FF2B5EF4-FFF2-40B4-BE49-F238E27FC236}">
                  <a16:creationId xmlns:a16="http://schemas.microsoft.com/office/drawing/2014/main" id="{3EF50D98-D784-49B2-304F-D71D5BAF8085}"/>
                </a:ext>
              </a:extLst>
            </p:cNvPr>
            <p:cNvSpPr txBox="1"/>
            <p:nvPr/>
          </p:nvSpPr>
          <p:spPr>
            <a:xfrm>
              <a:off x="0" y="-38100"/>
              <a:ext cx="2356714" cy="1970107"/>
            </a:xfrm>
            <a:prstGeom prst="rect">
              <a:avLst/>
            </a:prstGeom>
            <a:grpFill/>
          </p:spPr>
          <p:txBody>
            <a:bodyPr lIns="50800" tIns="50800" rIns="50800" bIns="50800" rtlCol="0" anchor="ctr"/>
            <a:lstStyle/>
            <a:p>
              <a:pPr algn="ctr">
                <a:lnSpc>
                  <a:spcPts val="2659"/>
                </a:lnSpc>
                <a:spcBef>
                  <a:spcPct val="0"/>
                </a:spcBef>
              </a:pPr>
              <a:endParaRPr dirty="0"/>
            </a:p>
          </p:txBody>
        </p:sp>
      </p:grpSp>
      <p:grpSp>
        <p:nvGrpSpPr>
          <p:cNvPr id="48" name="Group 3">
            <a:extLst>
              <a:ext uri="{FF2B5EF4-FFF2-40B4-BE49-F238E27FC236}">
                <a16:creationId xmlns:a16="http://schemas.microsoft.com/office/drawing/2014/main" id="{5F7DECAE-F86C-AE4B-225F-FD6D727E894E}"/>
              </a:ext>
            </a:extLst>
          </p:cNvPr>
          <p:cNvGrpSpPr/>
          <p:nvPr/>
        </p:nvGrpSpPr>
        <p:grpSpPr>
          <a:xfrm>
            <a:off x="14706371" y="8226475"/>
            <a:ext cx="1066800" cy="990600"/>
            <a:chOff x="0" y="0"/>
            <a:chExt cx="2356714" cy="1932007"/>
          </a:xfrm>
          <a:solidFill>
            <a:srgbClr val="FFC000"/>
          </a:solidFill>
        </p:grpSpPr>
        <p:sp>
          <p:nvSpPr>
            <p:cNvPr id="49" name="Freeform 4">
              <a:extLst>
                <a:ext uri="{FF2B5EF4-FFF2-40B4-BE49-F238E27FC236}">
                  <a16:creationId xmlns:a16="http://schemas.microsoft.com/office/drawing/2014/main" id="{4323C68D-8223-5DD6-AAA9-11C367F845A3}"/>
                </a:ext>
              </a:extLst>
            </p:cNvPr>
            <p:cNvSpPr/>
            <p:nvPr/>
          </p:nvSpPr>
          <p:spPr>
            <a:xfrm>
              <a:off x="0" y="0"/>
              <a:ext cx="2356714" cy="1932007"/>
            </a:xfrm>
            <a:custGeom>
              <a:avLst/>
              <a:gdLst/>
              <a:ahLst/>
              <a:cxnLst/>
              <a:rect l="l" t="t" r="r" b="b"/>
              <a:pathLst>
                <a:path w="2356714" h="1932007">
                  <a:moveTo>
                    <a:pt x="34608" y="0"/>
                  </a:moveTo>
                  <a:lnTo>
                    <a:pt x="2322106" y="0"/>
                  </a:lnTo>
                  <a:cubicBezTo>
                    <a:pt x="2331285" y="0"/>
                    <a:pt x="2340087" y="3646"/>
                    <a:pt x="2346578" y="10136"/>
                  </a:cubicBezTo>
                  <a:cubicBezTo>
                    <a:pt x="2353068" y="16627"/>
                    <a:pt x="2356714" y="25429"/>
                    <a:pt x="2356714" y="34608"/>
                  </a:cubicBezTo>
                  <a:lnTo>
                    <a:pt x="2356714" y="1897399"/>
                  </a:lnTo>
                  <a:cubicBezTo>
                    <a:pt x="2356714" y="1906578"/>
                    <a:pt x="2353068" y="1915381"/>
                    <a:pt x="2346578" y="1921871"/>
                  </a:cubicBezTo>
                  <a:cubicBezTo>
                    <a:pt x="2340087" y="1928361"/>
                    <a:pt x="2331285" y="1932007"/>
                    <a:pt x="2322106" y="1932007"/>
                  </a:cubicBezTo>
                  <a:lnTo>
                    <a:pt x="34608" y="1932007"/>
                  </a:lnTo>
                  <a:cubicBezTo>
                    <a:pt x="25429" y="1932007"/>
                    <a:pt x="16627" y="1928361"/>
                    <a:pt x="10136" y="1921871"/>
                  </a:cubicBezTo>
                  <a:cubicBezTo>
                    <a:pt x="3646" y="1915381"/>
                    <a:pt x="0" y="1906578"/>
                    <a:pt x="0" y="1897399"/>
                  </a:cubicBezTo>
                  <a:lnTo>
                    <a:pt x="0" y="34608"/>
                  </a:lnTo>
                  <a:cubicBezTo>
                    <a:pt x="0" y="25429"/>
                    <a:pt x="3646" y="16627"/>
                    <a:pt x="10136" y="10136"/>
                  </a:cubicBezTo>
                  <a:cubicBezTo>
                    <a:pt x="16627" y="3646"/>
                    <a:pt x="25429" y="0"/>
                    <a:pt x="34608" y="0"/>
                  </a:cubicBezTo>
                  <a:close/>
                </a:path>
              </a:pathLst>
            </a:custGeom>
            <a:grpFill/>
          </p:spPr>
          <p:txBody>
            <a:bodyPr/>
            <a:lstStyle/>
            <a:p>
              <a:endParaRPr lang="en-GB"/>
            </a:p>
          </p:txBody>
        </p:sp>
        <p:sp>
          <p:nvSpPr>
            <p:cNvPr id="50" name="TextBox 5">
              <a:extLst>
                <a:ext uri="{FF2B5EF4-FFF2-40B4-BE49-F238E27FC236}">
                  <a16:creationId xmlns:a16="http://schemas.microsoft.com/office/drawing/2014/main" id="{E45C534A-12C4-E895-1388-2D384D3CA270}"/>
                </a:ext>
              </a:extLst>
            </p:cNvPr>
            <p:cNvSpPr txBox="1"/>
            <p:nvPr/>
          </p:nvSpPr>
          <p:spPr>
            <a:xfrm>
              <a:off x="0" y="-38100"/>
              <a:ext cx="2356714" cy="1970107"/>
            </a:xfrm>
            <a:prstGeom prst="rect">
              <a:avLst/>
            </a:prstGeom>
            <a:grpFill/>
          </p:spPr>
          <p:txBody>
            <a:bodyPr lIns="50800" tIns="50800" rIns="50800" bIns="50800" rtlCol="0" anchor="ctr"/>
            <a:lstStyle/>
            <a:p>
              <a:pPr algn="ctr">
                <a:lnSpc>
                  <a:spcPts val="2659"/>
                </a:lnSpc>
                <a:spcBef>
                  <a:spcPct val="0"/>
                </a:spcBef>
              </a:pPr>
              <a:endParaRPr dirty="0"/>
            </a:p>
          </p:txBody>
        </p:sp>
      </p:grpSp>
      <p:grpSp>
        <p:nvGrpSpPr>
          <p:cNvPr id="51" name="Group 3">
            <a:extLst>
              <a:ext uri="{FF2B5EF4-FFF2-40B4-BE49-F238E27FC236}">
                <a16:creationId xmlns:a16="http://schemas.microsoft.com/office/drawing/2014/main" id="{3A3C980F-9A5F-5D97-94BD-7015BD90070E}"/>
              </a:ext>
            </a:extLst>
          </p:cNvPr>
          <p:cNvGrpSpPr/>
          <p:nvPr/>
        </p:nvGrpSpPr>
        <p:grpSpPr>
          <a:xfrm>
            <a:off x="14684598" y="5295941"/>
            <a:ext cx="1066800" cy="990600"/>
            <a:chOff x="0" y="0"/>
            <a:chExt cx="2356714" cy="1932007"/>
          </a:xfrm>
          <a:solidFill>
            <a:srgbClr val="FFC000"/>
          </a:solidFill>
        </p:grpSpPr>
        <p:sp>
          <p:nvSpPr>
            <p:cNvPr id="52" name="Freeform 4">
              <a:extLst>
                <a:ext uri="{FF2B5EF4-FFF2-40B4-BE49-F238E27FC236}">
                  <a16:creationId xmlns:a16="http://schemas.microsoft.com/office/drawing/2014/main" id="{0AE7FFCE-5EBD-1552-59E3-7661DDAE260D}"/>
                </a:ext>
              </a:extLst>
            </p:cNvPr>
            <p:cNvSpPr/>
            <p:nvPr/>
          </p:nvSpPr>
          <p:spPr>
            <a:xfrm>
              <a:off x="0" y="0"/>
              <a:ext cx="2356714" cy="1932007"/>
            </a:xfrm>
            <a:custGeom>
              <a:avLst/>
              <a:gdLst/>
              <a:ahLst/>
              <a:cxnLst/>
              <a:rect l="l" t="t" r="r" b="b"/>
              <a:pathLst>
                <a:path w="2356714" h="1932007">
                  <a:moveTo>
                    <a:pt x="34608" y="0"/>
                  </a:moveTo>
                  <a:lnTo>
                    <a:pt x="2322106" y="0"/>
                  </a:lnTo>
                  <a:cubicBezTo>
                    <a:pt x="2331285" y="0"/>
                    <a:pt x="2340087" y="3646"/>
                    <a:pt x="2346578" y="10136"/>
                  </a:cubicBezTo>
                  <a:cubicBezTo>
                    <a:pt x="2353068" y="16627"/>
                    <a:pt x="2356714" y="25429"/>
                    <a:pt x="2356714" y="34608"/>
                  </a:cubicBezTo>
                  <a:lnTo>
                    <a:pt x="2356714" y="1897399"/>
                  </a:lnTo>
                  <a:cubicBezTo>
                    <a:pt x="2356714" y="1906578"/>
                    <a:pt x="2353068" y="1915381"/>
                    <a:pt x="2346578" y="1921871"/>
                  </a:cubicBezTo>
                  <a:cubicBezTo>
                    <a:pt x="2340087" y="1928361"/>
                    <a:pt x="2331285" y="1932007"/>
                    <a:pt x="2322106" y="1932007"/>
                  </a:cubicBezTo>
                  <a:lnTo>
                    <a:pt x="34608" y="1932007"/>
                  </a:lnTo>
                  <a:cubicBezTo>
                    <a:pt x="25429" y="1932007"/>
                    <a:pt x="16627" y="1928361"/>
                    <a:pt x="10136" y="1921871"/>
                  </a:cubicBezTo>
                  <a:cubicBezTo>
                    <a:pt x="3646" y="1915381"/>
                    <a:pt x="0" y="1906578"/>
                    <a:pt x="0" y="1897399"/>
                  </a:cubicBezTo>
                  <a:lnTo>
                    <a:pt x="0" y="34608"/>
                  </a:lnTo>
                  <a:cubicBezTo>
                    <a:pt x="0" y="25429"/>
                    <a:pt x="3646" y="16627"/>
                    <a:pt x="10136" y="10136"/>
                  </a:cubicBezTo>
                  <a:cubicBezTo>
                    <a:pt x="16627" y="3646"/>
                    <a:pt x="25429" y="0"/>
                    <a:pt x="34608" y="0"/>
                  </a:cubicBezTo>
                  <a:close/>
                </a:path>
              </a:pathLst>
            </a:custGeom>
            <a:grpFill/>
          </p:spPr>
          <p:txBody>
            <a:bodyPr/>
            <a:lstStyle/>
            <a:p>
              <a:endParaRPr lang="en-GB"/>
            </a:p>
          </p:txBody>
        </p:sp>
        <p:sp>
          <p:nvSpPr>
            <p:cNvPr id="53" name="TextBox 5">
              <a:extLst>
                <a:ext uri="{FF2B5EF4-FFF2-40B4-BE49-F238E27FC236}">
                  <a16:creationId xmlns:a16="http://schemas.microsoft.com/office/drawing/2014/main" id="{8F2DB0B6-1EA4-E786-C5AD-957A91999F2F}"/>
                </a:ext>
              </a:extLst>
            </p:cNvPr>
            <p:cNvSpPr txBox="1"/>
            <p:nvPr/>
          </p:nvSpPr>
          <p:spPr>
            <a:xfrm>
              <a:off x="0" y="-38100"/>
              <a:ext cx="2356714" cy="1970107"/>
            </a:xfrm>
            <a:prstGeom prst="rect">
              <a:avLst/>
            </a:prstGeom>
            <a:grpFill/>
          </p:spPr>
          <p:txBody>
            <a:bodyPr lIns="50800" tIns="50800" rIns="50800" bIns="50800" rtlCol="0" anchor="ctr"/>
            <a:lstStyle/>
            <a:p>
              <a:pPr algn="ctr">
                <a:lnSpc>
                  <a:spcPts val="2659"/>
                </a:lnSpc>
                <a:spcBef>
                  <a:spcPct val="0"/>
                </a:spcBef>
              </a:pPr>
              <a:endParaRPr/>
            </a:p>
          </p:txBody>
        </p:sp>
      </p:grpSp>
      <p:grpSp>
        <p:nvGrpSpPr>
          <p:cNvPr id="54" name="Group 3">
            <a:extLst>
              <a:ext uri="{FF2B5EF4-FFF2-40B4-BE49-F238E27FC236}">
                <a16:creationId xmlns:a16="http://schemas.microsoft.com/office/drawing/2014/main" id="{332F3F91-4C99-15A4-CA2A-5F991BD39540}"/>
              </a:ext>
            </a:extLst>
          </p:cNvPr>
          <p:cNvGrpSpPr/>
          <p:nvPr/>
        </p:nvGrpSpPr>
        <p:grpSpPr>
          <a:xfrm>
            <a:off x="16034174" y="8246667"/>
            <a:ext cx="1066800" cy="990600"/>
            <a:chOff x="0" y="0"/>
            <a:chExt cx="2356714" cy="1932007"/>
          </a:xfrm>
          <a:solidFill>
            <a:srgbClr val="C00000"/>
          </a:solidFill>
        </p:grpSpPr>
        <p:sp>
          <p:nvSpPr>
            <p:cNvPr id="55" name="Freeform 4">
              <a:extLst>
                <a:ext uri="{FF2B5EF4-FFF2-40B4-BE49-F238E27FC236}">
                  <a16:creationId xmlns:a16="http://schemas.microsoft.com/office/drawing/2014/main" id="{4B52E970-A861-6758-01B0-78F47E2A24EB}"/>
                </a:ext>
              </a:extLst>
            </p:cNvPr>
            <p:cNvSpPr/>
            <p:nvPr/>
          </p:nvSpPr>
          <p:spPr>
            <a:xfrm>
              <a:off x="0" y="0"/>
              <a:ext cx="2356714" cy="1932007"/>
            </a:xfrm>
            <a:custGeom>
              <a:avLst/>
              <a:gdLst/>
              <a:ahLst/>
              <a:cxnLst/>
              <a:rect l="l" t="t" r="r" b="b"/>
              <a:pathLst>
                <a:path w="2356714" h="1932007">
                  <a:moveTo>
                    <a:pt x="34608" y="0"/>
                  </a:moveTo>
                  <a:lnTo>
                    <a:pt x="2322106" y="0"/>
                  </a:lnTo>
                  <a:cubicBezTo>
                    <a:pt x="2331285" y="0"/>
                    <a:pt x="2340087" y="3646"/>
                    <a:pt x="2346578" y="10136"/>
                  </a:cubicBezTo>
                  <a:cubicBezTo>
                    <a:pt x="2353068" y="16627"/>
                    <a:pt x="2356714" y="25429"/>
                    <a:pt x="2356714" y="34608"/>
                  </a:cubicBezTo>
                  <a:lnTo>
                    <a:pt x="2356714" y="1897399"/>
                  </a:lnTo>
                  <a:cubicBezTo>
                    <a:pt x="2356714" y="1906578"/>
                    <a:pt x="2353068" y="1915381"/>
                    <a:pt x="2346578" y="1921871"/>
                  </a:cubicBezTo>
                  <a:cubicBezTo>
                    <a:pt x="2340087" y="1928361"/>
                    <a:pt x="2331285" y="1932007"/>
                    <a:pt x="2322106" y="1932007"/>
                  </a:cubicBezTo>
                  <a:lnTo>
                    <a:pt x="34608" y="1932007"/>
                  </a:lnTo>
                  <a:cubicBezTo>
                    <a:pt x="25429" y="1932007"/>
                    <a:pt x="16627" y="1928361"/>
                    <a:pt x="10136" y="1921871"/>
                  </a:cubicBezTo>
                  <a:cubicBezTo>
                    <a:pt x="3646" y="1915381"/>
                    <a:pt x="0" y="1906578"/>
                    <a:pt x="0" y="1897399"/>
                  </a:cubicBezTo>
                  <a:lnTo>
                    <a:pt x="0" y="34608"/>
                  </a:lnTo>
                  <a:cubicBezTo>
                    <a:pt x="0" y="25429"/>
                    <a:pt x="3646" y="16627"/>
                    <a:pt x="10136" y="10136"/>
                  </a:cubicBezTo>
                  <a:cubicBezTo>
                    <a:pt x="16627" y="3646"/>
                    <a:pt x="25429" y="0"/>
                    <a:pt x="34608" y="0"/>
                  </a:cubicBezTo>
                  <a:close/>
                </a:path>
              </a:pathLst>
            </a:custGeom>
            <a:grpFill/>
          </p:spPr>
          <p:txBody>
            <a:bodyPr/>
            <a:lstStyle/>
            <a:p>
              <a:endParaRPr lang="en-GB"/>
            </a:p>
          </p:txBody>
        </p:sp>
        <p:sp>
          <p:nvSpPr>
            <p:cNvPr id="56" name="TextBox 5">
              <a:extLst>
                <a:ext uri="{FF2B5EF4-FFF2-40B4-BE49-F238E27FC236}">
                  <a16:creationId xmlns:a16="http://schemas.microsoft.com/office/drawing/2014/main" id="{EE75A396-50F7-EC33-63F7-94DA71D15A80}"/>
                </a:ext>
              </a:extLst>
            </p:cNvPr>
            <p:cNvSpPr txBox="1"/>
            <p:nvPr/>
          </p:nvSpPr>
          <p:spPr>
            <a:xfrm>
              <a:off x="0" y="-38100"/>
              <a:ext cx="2356714" cy="1970107"/>
            </a:xfrm>
            <a:prstGeom prst="rect">
              <a:avLst/>
            </a:prstGeom>
            <a:grpFill/>
          </p:spPr>
          <p:txBody>
            <a:bodyPr lIns="50800" tIns="50800" rIns="50800" bIns="50800" rtlCol="0" anchor="ctr"/>
            <a:lstStyle/>
            <a:p>
              <a:pPr algn="ctr">
                <a:lnSpc>
                  <a:spcPts val="2659"/>
                </a:lnSpc>
                <a:spcBef>
                  <a:spcPct val="0"/>
                </a:spcBef>
              </a:pPr>
              <a:endParaRPr/>
            </a:p>
          </p:txBody>
        </p:sp>
      </p:grpSp>
      <p:grpSp>
        <p:nvGrpSpPr>
          <p:cNvPr id="57" name="Group 3">
            <a:extLst>
              <a:ext uri="{FF2B5EF4-FFF2-40B4-BE49-F238E27FC236}">
                <a16:creationId xmlns:a16="http://schemas.microsoft.com/office/drawing/2014/main" id="{F423CF27-5E0B-F589-A5DB-DB524A3A729D}"/>
              </a:ext>
            </a:extLst>
          </p:cNvPr>
          <p:cNvGrpSpPr/>
          <p:nvPr/>
        </p:nvGrpSpPr>
        <p:grpSpPr>
          <a:xfrm>
            <a:off x="16078482" y="5286173"/>
            <a:ext cx="1066800" cy="990600"/>
            <a:chOff x="0" y="0"/>
            <a:chExt cx="2356714" cy="1932007"/>
          </a:xfrm>
          <a:solidFill>
            <a:srgbClr val="C00000"/>
          </a:solidFill>
        </p:grpSpPr>
        <p:sp>
          <p:nvSpPr>
            <p:cNvPr id="58" name="Freeform 4">
              <a:extLst>
                <a:ext uri="{FF2B5EF4-FFF2-40B4-BE49-F238E27FC236}">
                  <a16:creationId xmlns:a16="http://schemas.microsoft.com/office/drawing/2014/main" id="{9D8A30A8-621A-21F3-8EA9-14F4DE06BA93}"/>
                </a:ext>
              </a:extLst>
            </p:cNvPr>
            <p:cNvSpPr/>
            <p:nvPr/>
          </p:nvSpPr>
          <p:spPr>
            <a:xfrm>
              <a:off x="0" y="0"/>
              <a:ext cx="2356714" cy="1932007"/>
            </a:xfrm>
            <a:custGeom>
              <a:avLst/>
              <a:gdLst/>
              <a:ahLst/>
              <a:cxnLst/>
              <a:rect l="l" t="t" r="r" b="b"/>
              <a:pathLst>
                <a:path w="2356714" h="1932007">
                  <a:moveTo>
                    <a:pt x="34608" y="0"/>
                  </a:moveTo>
                  <a:lnTo>
                    <a:pt x="2322106" y="0"/>
                  </a:lnTo>
                  <a:cubicBezTo>
                    <a:pt x="2331285" y="0"/>
                    <a:pt x="2340087" y="3646"/>
                    <a:pt x="2346578" y="10136"/>
                  </a:cubicBezTo>
                  <a:cubicBezTo>
                    <a:pt x="2353068" y="16627"/>
                    <a:pt x="2356714" y="25429"/>
                    <a:pt x="2356714" y="34608"/>
                  </a:cubicBezTo>
                  <a:lnTo>
                    <a:pt x="2356714" y="1897399"/>
                  </a:lnTo>
                  <a:cubicBezTo>
                    <a:pt x="2356714" y="1906578"/>
                    <a:pt x="2353068" y="1915381"/>
                    <a:pt x="2346578" y="1921871"/>
                  </a:cubicBezTo>
                  <a:cubicBezTo>
                    <a:pt x="2340087" y="1928361"/>
                    <a:pt x="2331285" y="1932007"/>
                    <a:pt x="2322106" y="1932007"/>
                  </a:cubicBezTo>
                  <a:lnTo>
                    <a:pt x="34608" y="1932007"/>
                  </a:lnTo>
                  <a:cubicBezTo>
                    <a:pt x="25429" y="1932007"/>
                    <a:pt x="16627" y="1928361"/>
                    <a:pt x="10136" y="1921871"/>
                  </a:cubicBezTo>
                  <a:cubicBezTo>
                    <a:pt x="3646" y="1915381"/>
                    <a:pt x="0" y="1906578"/>
                    <a:pt x="0" y="1897399"/>
                  </a:cubicBezTo>
                  <a:lnTo>
                    <a:pt x="0" y="34608"/>
                  </a:lnTo>
                  <a:cubicBezTo>
                    <a:pt x="0" y="25429"/>
                    <a:pt x="3646" y="16627"/>
                    <a:pt x="10136" y="10136"/>
                  </a:cubicBezTo>
                  <a:cubicBezTo>
                    <a:pt x="16627" y="3646"/>
                    <a:pt x="25429" y="0"/>
                    <a:pt x="34608" y="0"/>
                  </a:cubicBezTo>
                  <a:close/>
                </a:path>
              </a:pathLst>
            </a:custGeom>
            <a:grpFill/>
          </p:spPr>
          <p:txBody>
            <a:bodyPr/>
            <a:lstStyle/>
            <a:p>
              <a:endParaRPr lang="en-GB"/>
            </a:p>
          </p:txBody>
        </p:sp>
        <p:sp>
          <p:nvSpPr>
            <p:cNvPr id="59" name="TextBox 5">
              <a:extLst>
                <a:ext uri="{FF2B5EF4-FFF2-40B4-BE49-F238E27FC236}">
                  <a16:creationId xmlns:a16="http://schemas.microsoft.com/office/drawing/2014/main" id="{B74B711D-3EE6-4ACA-9F19-00EAA66482AC}"/>
                </a:ext>
              </a:extLst>
            </p:cNvPr>
            <p:cNvSpPr txBox="1"/>
            <p:nvPr/>
          </p:nvSpPr>
          <p:spPr>
            <a:xfrm>
              <a:off x="0" y="-38100"/>
              <a:ext cx="2356714" cy="1970107"/>
            </a:xfrm>
            <a:prstGeom prst="rect">
              <a:avLst/>
            </a:prstGeom>
            <a:grpFill/>
          </p:spPr>
          <p:txBody>
            <a:bodyPr lIns="50800" tIns="50800" rIns="50800" bIns="50800" rtlCol="0" anchor="ctr"/>
            <a:lstStyle/>
            <a:p>
              <a:pPr algn="ctr">
                <a:lnSpc>
                  <a:spcPts val="2659"/>
                </a:lnSpc>
                <a:spcBef>
                  <a:spcPct val="0"/>
                </a:spcBef>
              </a:pPr>
              <a:endParaRPr/>
            </a:p>
          </p:txBody>
        </p:sp>
      </p:grpSp>
      <p:sp>
        <p:nvSpPr>
          <p:cNvPr id="60" name="TextBox 59">
            <a:extLst>
              <a:ext uri="{FF2B5EF4-FFF2-40B4-BE49-F238E27FC236}">
                <a16:creationId xmlns:a16="http://schemas.microsoft.com/office/drawing/2014/main" id="{9034B193-B773-A9AE-B768-43F86014043F}"/>
              </a:ext>
            </a:extLst>
          </p:cNvPr>
          <p:cNvSpPr txBox="1"/>
          <p:nvPr/>
        </p:nvSpPr>
        <p:spPr>
          <a:xfrm>
            <a:off x="387724" y="3467100"/>
            <a:ext cx="12575906" cy="461665"/>
          </a:xfrm>
          <a:prstGeom prst="rect">
            <a:avLst/>
          </a:prstGeom>
          <a:noFill/>
        </p:spPr>
        <p:txBody>
          <a:bodyPr wrap="square" rtlCol="0">
            <a:spAutoFit/>
          </a:bodyPr>
          <a:lstStyle/>
          <a:p>
            <a:r>
              <a:rPr lang="en-GB" sz="2400" dirty="0"/>
              <a:t>Comments: </a:t>
            </a:r>
          </a:p>
        </p:txBody>
      </p:sp>
      <p:sp>
        <p:nvSpPr>
          <p:cNvPr id="61" name="TextBox 60">
            <a:extLst>
              <a:ext uri="{FF2B5EF4-FFF2-40B4-BE49-F238E27FC236}">
                <a16:creationId xmlns:a16="http://schemas.microsoft.com/office/drawing/2014/main" id="{458F02AA-1ACD-9815-2FA7-76F7CE72AFE1}"/>
              </a:ext>
            </a:extLst>
          </p:cNvPr>
          <p:cNvSpPr txBox="1"/>
          <p:nvPr/>
        </p:nvSpPr>
        <p:spPr>
          <a:xfrm>
            <a:off x="360509" y="9314853"/>
            <a:ext cx="12575906" cy="461665"/>
          </a:xfrm>
          <a:prstGeom prst="rect">
            <a:avLst/>
          </a:prstGeom>
          <a:noFill/>
        </p:spPr>
        <p:txBody>
          <a:bodyPr wrap="square" rtlCol="0">
            <a:spAutoFit/>
          </a:bodyPr>
          <a:lstStyle/>
          <a:p>
            <a:r>
              <a:rPr lang="en-GB" sz="2400" dirty="0"/>
              <a:t>Comments</a:t>
            </a:r>
            <a:r>
              <a:rPr lang="en-GB" dirty="0"/>
              <a:t>:</a:t>
            </a:r>
          </a:p>
        </p:txBody>
      </p:sp>
      <p:sp>
        <p:nvSpPr>
          <p:cNvPr id="62" name="TextBox 61">
            <a:extLst>
              <a:ext uri="{FF2B5EF4-FFF2-40B4-BE49-F238E27FC236}">
                <a16:creationId xmlns:a16="http://schemas.microsoft.com/office/drawing/2014/main" id="{A14C388A-1AD0-8F56-E51F-92008D4E57F4}"/>
              </a:ext>
            </a:extLst>
          </p:cNvPr>
          <p:cNvSpPr txBox="1"/>
          <p:nvPr/>
        </p:nvSpPr>
        <p:spPr>
          <a:xfrm>
            <a:off x="360509" y="6485164"/>
            <a:ext cx="12575906" cy="461665"/>
          </a:xfrm>
          <a:prstGeom prst="rect">
            <a:avLst/>
          </a:prstGeom>
          <a:noFill/>
        </p:spPr>
        <p:txBody>
          <a:bodyPr wrap="square" rtlCol="0">
            <a:spAutoFit/>
          </a:bodyPr>
          <a:lstStyle/>
          <a:p>
            <a:r>
              <a:rPr lang="en-GB" sz="2400" dirty="0"/>
              <a:t>Comments:</a:t>
            </a:r>
          </a:p>
        </p:txBody>
      </p:sp>
      <p:sp>
        <p:nvSpPr>
          <p:cNvPr id="63" name="TextBox 21">
            <a:extLst>
              <a:ext uri="{FF2B5EF4-FFF2-40B4-BE49-F238E27FC236}">
                <a16:creationId xmlns:a16="http://schemas.microsoft.com/office/drawing/2014/main" id="{980EA548-23C7-5497-CE30-1618EFB96039}"/>
              </a:ext>
            </a:extLst>
          </p:cNvPr>
          <p:cNvSpPr txBox="1"/>
          <p:nvPr/>
        </p:nvSpPr>
        <p:spPr>
          <a:xfrm>
            <a:off x="8916521" y="322201"/>
            <a:ext cx="6301477" cy="899413"/>
          </a:xfrm>
          <a:prstGeom prst="rect">
            <a:avLst/>
          </a:prstGeom>
        </p:spPr>
        <p:txBody>
          <a:bodyPr wrap="square" lIns="0" tIns="0" rIns="0" bIns="0" rtlCol="0" anchor="t">
            <a:spAutoFit/>
          </a:bodyPr>
          <a:lstStyle/>
          <a:p>
            <a:pPr algn="ctr">
              <a:lnSpc>
                <a:spcPts val="2400"/>
              </a:lnSpc>
            </a:pPr>
            <a:r>
              <a:rPr lang="en-US" sz="1600" spc="48" dirty="0">
                <a:solidFill>
                  <a:srgbClr val="000000"/>
                </a:solidFill>
                <a:latin typeface="Canva Sans"/>
                <a:ea typeface="Canva Sans"/>
                <a:cs typeface="Canva Sans"/>
                <a:sym typeface="Canva Sans"/>
              </a:rPr>
              <a:t>Please mark the appropriate coloured box on the right-hand side for each assessment outcome and write a brief comment to explain why you came to this decision</a:t>
            </a:r>
          </a:p>
        </p:txBody>
      </p:sp>
      <p:sp>
        <p:nvSpPr>
          <p:cNvPr id="64" name="Frame 63">
            <a:extLst>
              <a:ext uri="{FF2B5EF4-FFF2-40B4-BE49-F238E27FC236}">
                <a16:creationId xmlns:a16="http://schemas.microsoft.com/office/drawing/2014/main" id="{5800BCE0-896B-4B64-2CFC-DBC87430DD00}"/>
              </a:ext>
            </a:extLst>
          </p:cNvPr>
          <p:cNvSpPr/>
          <p:nvPr/>
        </p:nvSpPr>
        <p:spPr>
          <a:xfrm>
            <a:off x="8300186" y="103997"/>
            <a:ext cx="7245515" cy="1322213"/>
          </a:xfrm>
          <a:prstGeom prst="frame">
            <a:avLst>
              <a:gd name="adj1" fmla="val 4554"/>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nvGrpSpPr>
          <p:cNvPr id="6" name="Group 29">
            <a:extLst>
              <a:ext uri="{FF2B5EF4-FFF2-40B4-BE49-F238E27FC236}">
                <a16:creationId xmlns:a16="http://schemas.microsoft.com/office/drawing/2014/main" id="{96E4A7D6-A533-EB41-377E-4E7B89393304}"/>
              </a:ext>
            </a:extLst>
          </p:cNvPr>
          <p:cNvGrpSpPr/>
          <p:nvPr/>
        </p:nvGrpSpPr>
        <p:grpSpPr>
          <a:xfrm>
            <a:off x="16567574" y="322201"/>
            <a:ext cx="1491343" cy="348411"/>
            <a:chOff x="0" y="0"/>
            <a:chExt cx="632565" cy="153128"/>
          </a:xfrm>
          <a:solidFill>
            <a:schemeClr val="accent1">
              <a:lumMod val="40000"/>
              <a:lumOff val="60000"/>
            </a:schemeClr>
          </a:solidFill>
        </p:grpSpPr>
        <p:sp>
          <p:nvSpPr>
            <p:cNvPr id="7" name="Freeform 30">
              <a:extLst>
                <a:ext uri="{FF2B5EF4-FFF2-40B4-BE49-F238E27FC236}">
                  <a16:creationId xmlns:a16="http://schemas.microsoft.com/office/drawing/2014/main" id="{214A017B-3541-E99B-F1F8-061EBF463BE0}"/>
                </a:ext>
              </a:extLst>
            </p:cNvPr>
            <p:cNvSpPr/>
            <p:nvPr/>
          </p:nvSpPr>
          <p:spPr>
            <a:xfrm>
              <a:off x="0" y="0"/>
              <a:ext cx="632565" cy="153128"/>
            </a:xfrm>
            <a:custGeom>
              <a:avLst/>
              <a:gdLst/>
              <a:ahLst/>
              <a:cxnLst/>
              <a:rect l="l" t="t" r="r" b="b"/>
              <a:pathLst>
                <a:path w="632565" h="153128">
                  <a:moveTo>
                    <a:pt x="76564" y="0"/>
                  </a:moveTo>
                  <a:lnTo>
                    <a:pt x="556001" y="0"/>
                  </a:lnTo>
                  <a:cubicBezTo>
                    <a:pt x="598286" y="0"/>
                    <a:pt x="632565" y="34279"/>
                    <a:pt x="632565" y="76564"/>
                  </a:cubicBezTo>
                  <a:lnTo>
                    <a:pt x="632565" y="76564"/>
                  </a:lnTo>
                  <a:cubicBezTo>
                    <a:pt x="632565" y="118849"/>
                    <a:pt x="598286" y="153128"/>
                    <a:pt x="556001" y="153128"/>
                  </a:cubicBezTo>
                  <a:lnTo>
                    <a:pt x="76564" y="153128"/>
                  </a:lnTo>
                  <a:cubicBezTo>
                    <a:pt x="34279" y="153128"/>
                    <a:pt x="0" y="118849"/>
                    <a:pt x="0" y="76564"/>
                  </a:cubicBezTo>
                  <a:lnTo>
                    <a:pt x="0" y="76564"/>
                  </a:lnTo>
                  <a:cubicBezTo>
                    <a:pt x="0" y="34279"/>
                    <a:pt x="34279" y="0"/>
                    <a:pt x="76564" y="0"/>
                  </a:cubicBezTo>
                  <a:close/>
                </a:path>
              </a:pathLst>
            </a:custGeom>
            <a:grpFill/>
          </p:spPr>
          <p:txBody>
            <a:bodyPr/>
            <a:lstStyle/>
            <a:p>
              <a:endParaRPr lang="en-GB"/>
            </a:p>
          </p:txBody>
        </p:sp>
        <p:sp>
          <p:nvSpPr>
            <p:cNvPr id="8" name="TextBox 31">
              <a:extLst>
                <a:ext uri="{FF2B5EF4-FFF2-40B4-BE49-F238E27FC236}">
                  <a16:creationId xmlns:a16="http://schemas.microsoft.com/office/drawing/2014/main" id="{4D049E29-83D9-59B1-EE86-82437293C47D}"/>
                </a:ext>
              </a:extLst>
            </p:cNvPr>
            <p:cNvSpPr txBox="1"/>
            <p:nvPr/>
          </p:nvSpPr>
          <p:spPr>
            <a:xfrm>
              <a:off x="0" y="-47625"/>
              <a:ext cx="632565" cy="200753"/>
            </a:xfrm>
            <a:prstGeom prst="rect">
              <a:avLst/>
            </a:prstGeom>
            <a:grpFill/>
          </p:spPr>
          <p:txBody>
            <a:bodyPr lIns="50800" tIns="50800" rIns="50800" bIns="50800" rtlCol="0" anchor="ctr"/>
            <a:lstStyle/>
            <a:p>
              <a:pPr algn="ctr">
                <a:lnSpc>
                  <a:spcPts val="3261"/>
                </a:lnSpc>
              </a:pPr>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F8EA3B-7084-A917-70F1-7AFF86C7FA3A}"/>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42EF270E-5722-199A-35F5-BC8FD60E68C0}"/>
              </a:ext>
            </a:extLst>
          </p:cNvPr>
          <p:cNvSpPr/>
          <p:nvPr/>
        </p:nvSpPr>
        <p:spPr>
          <a:xfrm flipH="1">
            <a:off x="0" y="0"/>
            <a:ext cx="18288000" cy="10287000"/>
          </a:xfrm>
          <a:custGeom>
            <a:avLst/>
            <a:gdLst/>
            <a:ahLst/>
            <a:cxnLst/>
            <a:rect l="l" t="t" r="r" b="b"/>
            <a:pathLst>
              <a:path w="18288000" h="10287000">
                <a:moveTo>
                  <a:pt x="18288000" y="0"/>
                </a:moveTo>
                <a:lnTo>
                  <a:pt x="0" y="0"/>
                </a:lnTo>
                <a:lnTo>
                  <a:pt x="0" y="10287000"/>
                </a:lnTo>
                <a:lnTo>
                  <a:pt x="18288000" y="10287000"/>
                </a:lnTo>
                <a:lnTo>
                  <a:pt x="18288000" y="0"/>
                </a:lnTo>
                <a:close/>
              </a:path>
            </a:pathLst>
          </a:custGeom>
          <a:blipFill>
            <a:blip r:embed="rId2"/>
            <a:stretch>
              <a:fillRect/>
            </a:stretch>
          </a:blipFill>
        </p:spPr>
        <p:txBody>
          <a:bodyPr/>
          <a:lstStyle/>
          <a:p>
            <a:endParaRPr lang="en-GB"/>
          </a:p>
        </p:txBody>
      </p:sp>
      <p:grpSp>
        <p:nvGrpSpPr>
          <p:cNvPr id="3" name="Group 3">
            <a:extLst>
              <a:ext uri="{FF2B5EF4-FFF2-40B4-BE49-F238E27FC236}">
                <a16:creationId xmlns:a16="http://schemas.microsoft.com/office/drawing/2014/main" id="{E8E3C9A8-D459-CB50-B388-3D7CB4143532}"/>
              </a:ext>
            </a:extLst>
          </p:cNvPr>
          <p:cNvGrpSpPr/>
          <p:nvPr/>
        </p:nvGrpSpPr>
        <p:grpSpPr>
          <a:xfrm>
            <a:off x="13301600" y="2320894"/>
            <a:ext cx="1066800" cy="990600"/>
            <a:chOff x="0" y="0"/>
            <a:chExt cx="2356714" cy="1932007"/>
          </a:xfrm>
          <a:solidFill>
            <a:srgbClr val="00B050"/>
          </a:solidFill>
        </p:grpSpPr>
        <p:sp>
          <p:nvSpPr>
            <p:cNvPr id="4" name="Freeform 4">
              <a:extLst>
                <a:ext uri="{FF2B5EF4-FFF2-40B4-BE49-F238E27FC236}">
                  <a16:creationId xmlns:a16="http://schemas.microsoft.com/office/drawing/2014/main" id="{E1A28546-92AD-7FC1-4279-ECA92EB3C1EA}"/>
                </a:ext>
              </a:extLst>
            </p:cNvPr>
            <p:cNvSpPr/>
            <p:nvPr/>
          </p:nvSpPr>
          <p:spPr>
            <a:xfrm>
              <a:off x="0" y="0"/>
              <a:ext cx="2356714" cy="1932007"/>
            </a:xfrm>
            <a:custGeom>
              <a:avLst/>
              <a:gdLst/>
              <a:ahLst/>
              <a:cxnLst/>
              <a:rect l="l" t="t" r="r" b="b"/>
              <a:pathLst>
                <a:path w="2356714" h="1932007">
                  <a:moveTo>
                    <a:pt x="34608" y="0"/>
                  </a:moveTo>
                  <a:lnTo>
                    <a:pt x="2322106" y="0"/>
                  </a:lnTo>
                  <a:cubicBezTo>
                    <a:pt x="2331285" y="0"/>
                    <a:pt x="2340087" y="3646"/>
                    <a:pt x="2346578" y="10136"/>
                  </a:cubicBezTo>
                  <a:cubicBezTo>
                    <a:pt x="2353068" y="16627"/>
                    <a:pt x="2356714" y="25429"/>
                    <a:pt x="2356714" y="34608"/>
                  </a:cubicBezTo>
                  <a:lnTo>
                    <a:pt x="2356714" y="1897399"/>
                  </a:lnTo>
                  <a:cubicBezTo>
                    <a:pt x="2356714" y="1906578"/>
                    <a:pt x="2353068" y="1915381"/>
                    <a:pt x="2346578" y="1921871"/>
                  </a:cubicBezTo>
                  <a:cubicBezTo>
                    <a:pt x="2340087" y="1928361"/>
                    <a:pt x="2331285" y="1932007"/>
                    <a:pt x="2322106" y="1932007"/>
                  </a:cubicBezTo>
                  <a:lnTo>
                    <a:pt x="34608" y="1932007"/>
                  </a:lnTo>
                  <a:cubicBezTo>
                    <a:pt x="25429" y="1932007"/>
                    <a:pt x="16627" y="1928361"/>
                    <a:pt x="10136" y="1921871"/>
                  </a:cubicBezTo>
                  <a:cubicBezTo>
                    <a:pt x="3646" y="1915381"/>
                    <a:pt x="0" y="1906578"/>
                    <a:pt x="0" y="1897399"/>
                  </a:cubicBezTo>
                  <a:lnTo>
                    <a:pt x="0" y="34608"/>
                  </a:lnTo>
                  <a:cubicBezTo>
                    <a:pt x="0" y="25429"/>
                    <a:pt x="3646" y="16627"/>
                    <a:pt x="10136" y="10136"/>
                  </a:cubicBezTo>
                  <a:cubicBezTo>
                    <a:pt x="16627" y="3646"/>
                    <a:pt x="25429" y="0"/>
                    <a:pt x="34608" y="0"/>
                  </a:cubicBezTo>
                  <a:close/>
                </a:path>
              </a:pathLst>
            </a:custGeom>
            <a:grpFill/>
          </p:spPr>
          <p:txBody>
            <a:bodyPr/>
            <a:lstStyle/>
            <a:p>
              <a:endParaRPr lang="en-GB"/>
            </a:p>
          </p:txBody>
        </p:sp>
        <p:sp>
          <p:nvSpPr>
            <p:cNvPr id="5" name="TextBox 5">
              <a:extLst>
                <a:ext uri="{FF2B5EF4-FFF2-40B4-BE49-F238E27FC236}">
                  <a16:creationId xmlns:a16="http://schemas.microsoft.com/office/drawing/2014/main" id="{CF162C39-E194-DE39-1513-D8561FDB868A}"/>
                </a:ext>
              </a:extLst>
            </p:cNvPr>
            <p:cNvSpPr txBox="1"/>
            <p:nvPr/>
          </p:nvSpPr>
          <p:spPr>
            <a:xfrm>
              <a:off x="0" y="-38100"/>
              <a:ext cx="2356714" cy="1970107"/>
            </a:xfrm>
            <a:prstGeom prst="rect">
              <a:avLst/>
            </a:prstGeom>
            <a:grpFill/>
          </p:spPr>
          <p:txBody>
            <a:bodyPr lIns="50800" tIns="50800" rIns="50800" bIns="50800" rtlCol="0" anchor="ctr"/>
            <a:lstStyle/>
            <a:p>
              <a:pPr algn="ctr">
                <a:lnSpc>
                  <a:spcPts val="2659"/>
                </a:lnSpc>
                <a:spcBef>
                  <a:spcPct val="0"/>
                </a:spcBef>
              </a:pPr>
              <a:endParaRPr dirty="0"/>
            </a:p>
          </p:txBody>
        </p:sp>
      </p:grpSp>
      <p:sp>
        <p:nvSpPr>
          <p:cNvPr id="16" name="TextBox 16">
            <a:extLst>
              <a:ext uri="{FF2B5EF4-FFF2-40B4-BE49-F238E27FC236}">
                <a16:creationId xmlns:a16="http://schemas.microsoft.com/office/drawing/2014/main" id="{29A36E5D-A2B7-E3D9-BE65-C5428E64944D}"/>
              </a:ext>
            </a:extLst>
          </p:cNvPr>
          <p:cNvSpPr txBox="1"/>
          <p:nvPr/>
        </p:nvSpPr>
        <p:spPr>
          <a:xfrm>
            <a:off x="360509" y="14515"/>
            <a:ext cx="7579168" cy="1846659"/>
          </a:xfrm>
          <a:prstGeom prst="rect">
            <a:avLst/>
          </a:prstGeom>
        </p:spPr>
        <p:txBody>
          <a:bodyPr wrap="square" lIns="0" tIns="0" rIns="0" bIns="0" rtlCol="0" anchor="t">
            <a:spAutoFit/>
          </a:bodyPr>
          <a:lstStyle/>
          <a:p>
            <a:pPr marL="0" lvl="0" indent="0" algn="l">
              <a:lnSpc>
                <a:spcPts val="7200"/>
              </a:lnSpc>
              <a:spcBef>
                <a:spcPct val="0"/>
              </a:spcBef>
            </a:pPr>
            <a:r>
              <a:rPr lang="en-US" sz="6000" b="1" dirty="0">
                <a:solidFill>
                  <a:srgbClr val="000000"/>
                </a:solidFill>
                <a:latin typeface="Canva Sans Bold"/>
                <a:ea typeface="Canva Sans Bold"/>
                <a:cs typeface="Canva Sans Bold"/>
                <a:sym typeface="Canva Sans Bold"/>
              </a:rPr>
              <a:t>Mentor Assessment Form</a:t>
            </a:r>
            <a:endParaRPr lang="en-US" sz="6000" b="1" u="none" strike="noStrike" dirty="0">
              <a:solidFill>
                <a:srgbClr val="000000"/>
              </a:solidFill>
              <a:latin typeface="Canva Sans Bold"/>
              <a:ea typeface="Canva Sans Bold"/>
              <a:cs typeface="Canva Sans Bold"/>
              <a:sym typeface="Canva Sans Bold"/>
            </a:endParaRPr>
          </a:p>
        </p:txBody>
      </p:sp>
      <p:sp>
        <p:nvSpPr>
          <p:cNvPr id="22" name="TextBox 22">
            <a:extLst>
              <a:ext uri="{FF2B5EF4-FFF2-40B4-BE49-F238E27FC236}">
                <a16:creationId xmlns:a16="http://schemas.microsoft.com/office/drawing/2014/main" id="{84F657BA-4AF1-053D-C7DE-455096FEA886}"/>
              </a:ext>
            </a:extLst>
          </p:cNvPr>
          <p:cNvSpPr txBox="1"/>
          <p:nvPr/>
        </p:nvSpPr>
        <p:spPr>
          <a:xfrm>
            <a:off x="10088670" y="-151012"/>
            <a:ext cx="7665929" cy="2001390"/>
          </a:xfrm>
          <a:prstGeom prst="rect">
            <a:avLst/>
          </a:prstGeom>
        </p:spPr>
        <p:txBody>
          <a:bodyPr lIns="50800" tIns="50800" rIns="50800" bIns="50800" rtlCol="0" anchor="ctr"/>
          <a:lstStyle/>
          <a:p>
            <a:pPr algn="ctr">
              <a:lnSpc>
                <a:spcPts val="2659"/>
              </a:lnSpc>
              <a:spcBef>
                <a:spcPct val="0"/>
              </a:spcBef>
            </a:pPr>
            <a:endParaRPr/>
          </a:p>
        </p:txBody>
      </p:sp>
      <p:sp>
        <p:nvSpPr>
          <p:cNvPr id="23" name="TextBox 23">
            <a:extLst>
              <a:ext uri="{FF2B5EF4-FFF2-40B4-BE49-F238E27FC236}">
                <a16:creationId xmlns:a16="http://schemas.microsoft.com/office/drawing/2014/main" id="{57B0857C-C0C3-C35E-DDA6-C38024443918}"/>
              </a:ext>
            </a:extLst>
          </p:cNvPr>
          <p:cNvSpPr txBox="1"/>
          <p:nvPr/>
        </p:nvSpPr>
        <p:spPr>
          <a:xfrm>
            <a:off x="15126270" y="9668991"/>
            <a:ext cx="1937087" cy="377190"/>
          </a:xfrm>
          <a:prstGeom prst="rect">
            <a:avLst/>
          </a:prstGeom>
        </p:spPr>
        <p:txBody>
          <a:bodyPr lIns="0" tIns="0" rIns="0" bIns="0" rtlCol="0" anchor="t">
            <a:spAutoFit/>
          </a:bodyPr>
          <a:lstStyle/>
          <a:p>
            <a:pPr algn="l">
              <a:lnSpc>
                <a:spcPts val="3150"/>
              </a:lnSpc>
            </a:pPr>
            <a:r>
              <a:rPr lang="en-US" sz="2100" b="1" spc="63" dirty="0">
                <a:solidFill>
                  <a:srgbClr val="FFFFFF"/>
                </a:solidFill>
                <a:latin typeface="Canva Sans Bold"/>
                <a:ea typeface="Canva Sans Bold"/>
                <a:cs typeface="Canva Sans Bold"/>
                <a:sym typeface="Canva Sans Bold"/>
              </a:rPr>
              <a:t>Contact us:</a:t>
            </a:r>
          </a:p>
        </p:txBody>
      </p:sp>
      <p:grpSp>
        <p:nvGrpSpPr>
          <p:cNvPr id="27" name="Group 3">
            <a:extLst>
              <a:ext uri="{FF2B5EF4-FFF2-40B4-BE49-F238E27FC236}">
                <a16:creationId xmlns:a16="http://schemas.microsoft.com/office/drawing/2014/main" id="{78BFB76D-2A2B-AE40-8E4A-8B0CCA1AEB26}"/>
              </a:ext>
            </a:extLst>
          </p:cNvPr>
          <p:cNvGrpSpPr/>
          <p:nvPr/>
        </p:nvGrpSpPr>
        <p:grpSpPr>
          <a:xfrm>
            <a:off x="16111142" y="2340429"/>
            <a:ext cx="1066800" cy="990600"/>
            <a:chOff x="0" y="0"/>
            <a:chExt cx="2356714" cy="1932007"/>
          </a:xfrm>
          <a:solidFill>
            <a:srgbClr val="C00000"/>
          </a:solidFill>
        </p:grpSpPr>
        <p:sp>
          <p:nvSpPr>
            <p:cNvPr id="28" name="Freeform 4">
              <a:extLst>
                <a:ext uri="{FF2B5EF4-FFF2-40B4-BE49-F238E27FC236}">
                  <a16:creationId xmlns:a16="http://schemas.microsoft.com/office/drawing/2014/main" id="{EB85DF78-2CAE-59AB-040C-C75DF6CE704C}"/>
                </a:ext>
              </a:extLst>
            </p:cNvPr>
            <p:cNvSpPr/>
            <p:nvPr/>
          </p:nvSpPr>
          <p:spPr>
            <a:xfrm>
              <a:off x="0" y="0"/>
              <a:ext cx="2356714" cy="1932007"/>
            </a:xfrm>
            <a:custGeom>
              <a:avLst/>
              <a:gdLst/>
              <a:ahLst/>
              <a:cxnLst/>
              <a:rect l="l" t="t" r="r" b="b"/>
              <a:pathLst>
                <a:path w="2356714" h="1932007">
                  <a:moveTo>
                    <a:pt x="34608" y="0"/>
                  </a:moveTo>
                  <a:lnTo>
                    <a:pt x="2322106" y="0"/>
                  </a:lnTo>
                  <a:cubicBezTo>
                    <a:pt x="2331285" y="0"/>
                    <a:pt x="2340087" y="3646"/>
                    <a:pt x="2346578" y="10136"/>
                  </a:cubicBezTo>
                  <a:cubicBezTo>
                    <a:pt x="2353068" y="16627"/>
                    <a:pt x="2356714" y="25429"/>
                    <a:pt x="2356714" y="34608"/>
                  </a:cubicBezTo>
                  <a:lnTo>
                    <a:pt x="2356714" y="1897399"/>
                  </a:lnTo>
                  <a:cubicBezTo>
                    <a:pt x="2356714" y="1906578"/>
                    <a:pt x="2353068" y="1915381"/>
                    <a:pt x="2346578" y="1921871"/>
                  </a:cubicBezTo>
                  <a:cubicBezTo>
                    <a:pt x="2340087" y="1928361"/>
                    <a:pt x="2331285" y="1932007"/>
                    <a:pt x="2322106" y="1932007"/>
                  </a:cubicBezTo>
                  <a:lnTo>
                    <a:pt x="34608" y="1932007"/>
                  </a:lnTo>
                  <a:cubicBezTo>
                    <a:pt x="25429" y="1932007"/>
                    <a:pt x="16627" y="1928361"/>
                    <a:pt x="10136" y="1921871"/>
                  </a:cubicBezTo>
                  <a:cubicBezTo>
                    <a:pt x="3646" y="1915381"/>
                    <a:pt x="0" y="1906578"/>
                    <a:pt x="0" y="1897399"/>
                  </a:cubicBezTo>
                  <a:lnTo>
                    <a:pt x="0" y="34608"/>
                  </a:lnTo>
                  <a:cubicBezTo>
                    <a:pt x="0" y="25429"/>
                    <a:pt x="3646" y="16627"/>
                    <a:pt x="10136" y="10136"/>
                  </a:cubicBezTo>
                  <a:cubicBezTo>
                    <a:pt x="16627" y="3646"/>
                    <a:pt x="25429" y="0"/>
                    <a:pt x="34608" y="0"/>
                  </a:cubicBezTo>
                  <a:close/>
                </a:path>
              </a:pathLst>
            </a:custGeom>
            <a:grpFill/>
          </p:spPr>
          <p:txBody>
            <a:bodyPr/>
            <a:lstStyle/>
            <a:p>
              <a:endParaRPr lang="en-GB"/>
            </a:p>
          </p:txBody>
        </p:sp>
        <p:sp>
          <p:nvSpPr>
            <p:cNvPr id="29" name="TextBox 5">
              <a:extLst>
                <a:ext uri="{FF2B5EF4-FFF2-40B4-BE49-F238E27FC236}">
                  <a16:creationId xmlns:a16="http://schemas.microsoft.com/office/drawing/2014/main" id="{9DBAF962-9EAC-69B6-8EB3-938B15BBFB8D}"/>
                </a:ext>
              </a:extLst>
            </p:cNvPr>
            <p:cNvSpPr txBox="1"/>
            <p:nvPr/>
          </p:nvSpPr>
          <p:spPr>
            <a:xfrm>
              <a:off x="0" y="-38100"/>
              <a:ext cx="2356714" cy="1970107"/>
            </a:xfrm>
            <a:prstGeom prst="rect">
              <a:avLst/>
            </a:prstGeom>
            <a:grpFill/>
          </p:spPr>
          <p:txBody>
            <a:bodyPr lIns="50800" tIns="50800" rIns="50800" bIns="50800" rtlCol="0" anchor="ctr"/>
            <a:lstStyle/>
            <a:p>
              <a:pPr algn="ctr">
                <a:lnSpc>
                  <a:spcPts val="2659"/>
                </a:lnSpc>
                <a:spcBef>
                  <a:spcPct val="0"/>
                </a:spcBef>
              </a:pPr>
              <a:endParaRPr/>
            </a:p>
          </p:txBody>
        </p:sp>
      </p:grpSp>
      <p:grpSp>
        <p:nvGrpSpPr>
          <p:cNvPr id="30" name="Group 3">
            <a:extLst>
              <a:ext uri="{FF2B5EF4-FFF2-40B4-BE49-F238E27FC236}">
                <a16:creationId xmlns:a16="http://schemas.microsoft.com/office/drawing/2014/main" id="{C94AB86A-1AD4-15F3-58F4-8A07DFD0FF76}"/>
              </a:ext>
            </a:extLst>
          </p:cNvPr>
          <p:cNvGrpSpPr/>
          <p:nvPr/>
        </p:nvGrpSpPr>
        <p:grpSpPr>
          <a:xfrm>
            <a:off x="14706371" y="2340429"/>
            <a:ext cx="1066800" cy="990600"/>
            <a:chOff x="0" y="0"/>
            <a:chExt cx="2356714" cy="1932007"/>
          </a:xfrm>
          <a:solidFill>
            <a:srgbClr val="FFC000"/>
          </a:solidFill>
        </p:grpSpPr>
        <p:sp>
          <p:nvSpPr>
            <p:cNvPr id="31" name="Freeform 4">
              <a:extLst>
                <a:ext uri="{FF2B5EF4-FFF2-40B4-BE49-F238E27FC236}">
                  <a16:creationId xmlns:a16="http://schemas.microsoft.com/office/drawing/2014/main" id="{F598A72D-09BC-3F19-4413-A3D3B48481C3}"/>
                </a:ext>
              </a:extLst>
            </p:cNvPr>
            <p:cNvSpPr/>
            <p:nvPr/>
          </p:nvSpPr>
          <p:spPr>
            <a:xfrm>
              <a:off x="0" y="0"/>
              <a:ext cx="2356714" cy="1932007"/>
            </a:xfrm>
            <a:custGeom>
              <a:avLst/>
              <a:gdLst/>
              <a:ahLst/>
              <a:cxnLst/>
              <a:rect l="l" t="t" r="r" b="b"/>
              <a:pathLst>
                <a:path w="2356714" h="1932007">
                  <a:moveTo>
                    <a:pt x="34608" y="0"/>
                  </a:moveTo>
                  <a:lnTo>
                    <a:pt x="2322106" y="0"/>
                  </a:lnTo>
                  <a:cubicBezTo>
                    <a:pt x="2331285" y="0"/>
                    <a:pt x="2340087" y="3646"/>
                    <a:pt x="2346578" y="10136"/>
                  </a:cubicBezTo>
                  <a:cubicBezTo>
                    <a:pt x="2353068" y="16627"/>
                    <a:pt x="2356714" y="25429"/>
                    <a:pt x="2356714" y="34608"/>
                  </a:cubicBezTo>
                  <a:lnTo>
                    <a:pt x="2356714" y="1897399"/>
                  </a:lnTo>
                  <a:cubicBezTo>
                    <a:pt x="2356714" y="1906578"/>
                    <a:pt x="2353068" y="1915381"/>
                    <a:pt x="2346578" y="1921871"/>
                  </a:cubicBezTo>
                  <a:cubicBezTo>
                    <a:pt x="2340087" y="1928361"/>
                    <a:pt x="2331285" y="1932007"/>
                    <a:pt x="2322106" y="1932007"/>
                  </a:cubicBezTo>
                  <a:lnTo>
                    <a:pt x="34608" y="1932007"/>
                  </a:lnTo>
                  <a:cubicBezTo>
                    <a:pt x="25429" y="1932007"/>
                    <a:pt x="16627" y="1928361"/>
                    <a:pt x="10136" y="1921871"/>
                  </a:cubicBezTo>
                  <a:cubicBezTo>
                    <a:pt x="3646" y="1915381"/>
                    <a:pt x="0" y="1906578"/>
                    <a:pt x="0" y="1897399"/>
                  </a:cubicBezTo>
                  <a:lnTo>
                    <a:pt x="0" y="34608"/>
                  </a:lnTo>
                  <a:cubicBezTo>
                    <a:pt x="0" y="25429"/>
                    <a:pt x="3646" y="16627"/>
                    <a:pt x="10136" y="10136"/>
                  </a:cubicBezTo>
                  <a:cubicBezTo>
                    <a:pt x="16627" y="3646"/>
                    <a:pt x="25429" y="0"/>
                    <a:pt x="34608" y="0"/>
                  </a:cubicBezTo>
                  <a:close/>
                </a:path>
              </a:pathLst>
            </a:custGeom>
            <a:grpFill/>
          </p:spPr>
          <p:txBody>
            <a:bodyPr/>
            <a:lstStyle/>
            <a:p>
              <a:endParaRPr lang="en-GB"/>
            </a:p>
          </p:txBody>
        </p:sp>
        <p:sp>
          <p:nvSpPr>
            <p:cNvPr id="32" name="TextBox 5">
              <a:extLst>
                <a:ext uri="{FF2B5EF4-FFF2-40B4-BE49-F238E27FC236}">
                  <a16:creationId xmlns:a16="http://schemas.microsoft.com/office/drawing/2014/main" id="{32C88072-DDF9-6C92-6DF0-D020E92068C5}"/>
                </a:ext>
              </a:extLst>
            </p:cNvPr>
            <p:cNvSpPr txBox="1"/>
            <p:nvPr/>
          </p:nvSpPr>
          <p:spPr>
            <a:xfrm>
              <a:off x="0" y="-38100"/>
              <a:ext cx="2356714" cy="1970107"/>
            </a:xfrm>
            <a:prstGeom prst="rect">
              <a:avLst/>
            </a:prstGeom>
            <a:grpFill/>
          </p:spPr>
          <p:txBody>
            <a:bodyPr lIns="50800" tIns="50800" rIns="50800" bIns="50800" rtlCol="0" anchor="ctr"/>
            <a:lstStyle/>
            <a:p>
              <a:pPr algn="ctr">
                <a:lnSpc>
                  <a:spcPts val="2659"/>
                </a:lnSpc>
                <a:spcBef>
                  <a:spcPct val="0"/>
                </a:spcBef>
              </a:pPr>
              <a:endParaRPr dirty="0"/>
            </a:p>
          </p:txBody>
        </p:sp>
      </p:grpSp>
      <p:grpSp>
        <p:nvGrpSpPr>
          <p:cNvPr id="33" name="Group 11">
            <a:extLst>
              <a:ext uri="{FF2B5EF4-FFF2-40B4-BE49-F238E27FC236}">
                <a16:creationId xmlns:a16="http://schemas.microsoft.com/office/drawing/2014/main" id="{09448677-35BA-A7ED-1F81-9344D694C972}"/>
              </a:ext>
            </a:extLst>
          </p:cNvPr>
          <p:cNvGrpSpPr/>
          <p:nvPr/>
        </p:nvGrpSpPr>
        <p:grpSpPr>
          <a:xfrm>
            <a:off x="360510" y="2285262"/>
            <a:ext cx="12603120" cy="1045767"/>
            <a:chOff x="0" y="0"/>
            <a:chExt cx="2227547" cy="1932007"/>
          </a:xfrm>
        </p:grpSpPr>
        <p:sp>
          <p:nvSpPr>
            <p:cNvPr id="34" name="Freeform 12">
              <a:extLst>
                <a:ext uri="{FF2B5EF4-FFF2-40B4-BE49-F238E27FC236}">
                  <a16:creationId xmlns:a16="http://schemas.microsoft.com/office/drawing/2014/main" id="{E359DA88-29F9-6E8C-A675-CA6BBC015FB6}"/>
                </a:ext>
              </a:extLst>
            </p:cNvPr>
            <p:cNvSpPr/>
            <p:nvPr/>
          </p:nvSpPr>
          <p:spPr>
            <a:xfrm>
              <a:off x="0" y="0"/>
              <a:ext cx="2227547" cy="1932007"/>
            </a:xfrm>
            <a:custGeom>
              <a:avLst/>
              <a:gdLst/>
              <a:ahLst/>
              <a:cxnLst/>
              <a:rect l="l" t="t" r="r" b="b"/>
              <a:pathLst>
                <a:path w="2227547" h="1932007">
                  <a:moveTo>
                    <a:pt x="36615" y="0"/>
                  </a:moveTo>
                  <a:lnTo>
                    <a:pt x="2190932" y="0"/>
                  </a:lnTo>
                  <a:cubicBezTo>
                    <a:pt x="2211154" y="0"/>
                    <a:pt x="2227547" y="16393"/>
                    <a:pt x="2227547" y="36615"/>
                  </a:cubicBezTo>
                  <a:lnTo>
                    <a:pt x="2227547" y="1895393"/>
                  </a:lnTo>
                  <a:cubicBezTo>
                    <a:pt x="2227547" y="1905103"/>
                    <a:pt x="2223689" y="1914416"/>
                    <a:pt x="2216822" y="1921283"/>
                  </a:cubicBezTo>
                  <a:cubicBezTo>
                    <a:pt x="2209956" y="1928150"/>
                    <a:pt x="2200643" y="1932007"/>
                    <a:pt x="2190932" y="1932007"/>
                  </a:cubicBezTo>
                  <a:lnTo>
                    <a:pt x="36615" y="1932007"/>
                  </a:lnTo>
                  <a:cubicBezTo>
                    <a:pt x="16393" y="1932007"/>
                    <a:pt x="0" y="1915614"/>
                    <a:pt x="0" y="1895393"/>
                  </a:cubicBezTo>
                  <a:lnTo>
                    <a:pt x="0" y="36615"/>
                  </a:lnTo>
                  <a:cubicBezTo>
                    <a:pt x="0" y="26904"/>
                    <a:pt x="3858" y="17591"/>
                    <a:pt x="10724" y="10724"/>
                  </a:cubicBezTo>
                  <a:cubicBezTo>
                    <a:pt x="17591" y="3858"/>
                    <a:pt x="26904" y="0"/>
                    <a:pt x="36615" y="0"/>
                  </a:cubicBezTo>
                  <a:close/>
                </a:path>
              </a:pathLst>
            </a:custGeom>
            <a:solidFill>
              <a:srgbClr val="78BFEA"/>
            </a:solidFill>
          </p:spPr>
          <p:txBody>
            <a:bodyPr/>
            <a:lstStyle/>
            <a:p>
              <a:r>
                <a:rPr lang="en-GB" sz="2800" b="1" dirty="0"/>
                <a:t>The student teacher was aware of and planned for potential misconceptions</a:t>
              </a:r>
              <a:r>
                <a:rPr lang="en-GB" dirty="0"/>
                <a:t>.</a:t>
              </a:r>
            </a:p>
          </p:txBody>
        </p:sp>
        <p:sp>
          <p:nvSpPr>
            <p:cNvPr id="35" name="TextBox 13">
              <a:extLst>
                <a:ext uri="{FF2B5EF4-FFF2-40B4-BE49-F238E27FC236}">
                  <a16:creationId xmlns:a16="http://schemas.microsoft.com/office/drawing/2014/main" id="{2C5142D1-7667-D3D3-C35D-12F66A7AA4F4}"/>
                </a:ext>
              </a:extLst>
            </p:cNvPr>
            <p:cNvSpPr txBox="1"/>
            <p:nvPr/>
          </p:nvSpPr>
          <p:spPr>
            <a:xfrm>
              <a:off x="0" y="-38100"/>
              <a:ext cx="2227547" cy="1970107"/>
            </a:xfrm>
            <a:prstGeom prst="rect">
              <a:avLst/>
            </a:prstGeom>
          </p:spPr>
          <p:txBody>
            <a:bodyPr lIns="50800" tIns="50800" rIns="50800" bIns="50800" rtlCol="0" anchor="ctr"/>
            <a:lstStyle/>
            <a:p>
              <a:pPr algn="ctr">
                <a:lnSpc>
                  <a:spcPts val="2659"/>
                </a:lnSpc>
                <a:spcBef>
                  <a:spcPct val="0"/>
                </a:spcBef>
              </a:pPr>
              <a:endParaRPr/>
            </a:p>
          </p:txBody>
        </p:sp>
      </p:grpSp>
      <p:grpSp>
        <p:nvGrpSpPr>
          <p:cNvPr id="36" name="Group 11">
            <a:extLst>
              <a:ext uri="{FF2B5EF4-FFF2-40B4-BE49-F238E27FC236}">
                <a16:creationId xmlns:a16="http://schemas.microsoft.com/office/drawing/2014/main" id="{6AF9D8F5-FF26-A61E-1E8B-919B88D5D9DB}"/>
              </a:ext>
            </a:extLst>
          </p:cNvPr>
          <p:cNvGrpSpPr/>
          <p:nvPr/>
        </p:nvGrpSpPr>
        <p:grpSpPr>
          <a:xfrm>
            <a:off x="387724" y="8191500"/>
            <a:ext cx="12603120" cy="1045767"/>
            <a:chOff x="0" y="0"/>
            <a:chExt cx="2227547" cy="1932007"/>
          </a:xfrm>
        </p:grpSpPr>
        <p:sp>
          <p:nvSpPr>
            <p:cNvPr id="37" name="Freeform 12">
              <a:extLst>
                <a:ext uri="{FF2B5EF4-FFF2-40B4-BE49-F238E27FC236}">
                  <a16:creationId xmlns:a16="http://schemas.microsoft.com/office/drawing/2014/main" id="{43548F18-81FC-5220-E573-7E5880356989}"/>
                </a:ext>
              </a:extLst>
            </p:cNvPr>
            <p:cNvSpPr/>
            <p:nvPr/>
          </p:nvSpPr>
          <p:spPr>
            <a:xfrm>
              <a:off x="0" y="0"/>
              <a:ext cx="2227547" cy="1932007"/>
            </a:xfrm>
            <a:custGeom>
              <a:avLst/>
              <a:gdLst/>
              <a:ahLst/>
              <a:cxnLst/>
              <a:rect l="l" t="t" r="r" b="b"/>
              <a:pathLst>
                <a:path w="2227547" h="1932007">
                  <a:moveTo>
                    <a:pt x="36615" y="0"/>
                  </a:moveTo>
                  <a:lnTo>
                    <a:pt x="2190932" y="0"/>
                  </a:lnTo>
                  <a:cubicBezTo>
                    <a:pt x="2211154" y="0"/>
                    <a:pt x="2227547" y="16393"/>
                    <a:pt x="2227547" y="36615"/>
                  </a:cubicBezTo>
                  <a:lnTo>
                    <a:pt x="2227547" y="1895393"/>
                  </a:lnTo>
                  <a:cubicBezTo>
                    <a:pt x="2227547" y="1905103"/>
                    <a:pt x="2223689" y="1914416"/>
                    <a:pt x="2216822" y="1921283"/>
                  </a:cubicBezTo>
                  <a:cubicBezTo>
                    <a:pt x="2209956" y="1928150"/>
                    <a:pt x="2200643" y="1932007"/>
                    <a:pt x="2190932" y="1932007"/>
                  </a:cubicBezTo>
                  <a:lnTo>
                    <a:pt x="36615" y="1932007"/>
                  </a:lnTo>
                  <a:cubicBezTo>
                    <a:pt x="16393" y="1932007"/>
                    <a:pt x="0" y="1915614"/>
                    <a:pt x="0" y="1895393"/>
                  </a:cubicBezTo>
                  <a:lnTo>
                    <a:pt x="0" y="36615"/>
                  </a:lnTo>
                  <a:cubicBezTo>
                    <a:pt x="0" y="26904"/>
                    <a:pt x="3858" y="17591"/>
                    <a:pt x="10724" y="10724"/>
                  </a:cubicBezTo>
                  <a:cubicBezTo>
                    <a:pt x="17591" y="3858"/>
                    <a:pt x="26904" y="0"/>
                    <a:pt x="36615" y="0"/>
                  </a:cubicBezTo>
                  <a:close/>
                </a:path>
              </a:pathLst>
            </a:custGeom>
            <a:solidFill>
              <a:srgbClr val="78BFEA"/>
            </a:solidFill>
          </p:spPr>
          <p:txBody>
            <a:bodyPr/>
            <a:lstStyle/>
            <a:p>
              <a:r>
                <a:rPr lang="en-GB" sz="2800" b="1" dirty="0"/>
                <a:t>The planning &amp; delivery of the retrieval practice was well organised and professional</a:t>
              </a:r>
            </a:p>
          </p:txBody>
        </p:sp>
        <p:sp>
          <p:nvSpPr>
            <p:cNvPr id="38" name="TextBox 13">
              <a:extLst>
                <a:ext uri="{FF2B5EF4-FFF2-40B4-BE49-F238E27FC236}">
                  <a16:creationId xmlns:a16="http://schemas.microsoft.com/office/drawing/2014/main" id="{36463B8C-CB8A-7004-76BE-D5EF14FC491D}"/>
                </a:ext>
              </a:extLst>
            </p:cNvPr>
            <p:cNvSpPr txBox="1"/>
            <p:nvPr/>
          </p:nvSpPr>
          <p:spPr>
            <a:xfrm>
              <a:off x="0" y="-38100"/>
              <a:ext cx="2227547" cy="1970107"/>
            </a:xfrm>
            <a:prstGeom prst="rect">
              <a:avLst/>
            </a:prstGeom>
          </p:spPr>
          <p:txBody>
            <a:bodyPr lIns="50800" tIns="50800" rIns="50800" bIns="50800" rtlCol="0" anchor="ctr"/>
            <a:lstStyle/>
            <a:p>
              <a:pPr algn="ctr">
                <a:lnSpc>
                  <a:spcPts val="2659"/>
                </a:lnSpc>
                <a:spcBef>
                  <a:spcPct val="0"/>
                </a:spcBef>
              </a:pPr>
              <a:endParaRPr/>
            </a:p>
          </p:txBody>
        </p:sp>
      </p:grpSp>
      <p:grpSp>
        <p:nvGrpSpPr>
          <p:cNvPr id="39" name="Group 11">
            <a:extLst>
              <a:ext uri="{FF2B5EF4-FFF2-40B4-BE49-F238E27FC236}">
                <a16:creationId xmlns:a16="http://schemas.microsoft.com/office/drawing/2014/main" id="{1BB4E7CA-B05C-B435-92C4-111B9887D7DF}"/>
              </a:ext>
            </a:extLst>
          </p:cNvPr>
          <p:cNvGrpSpPr/>
          <p:nvPr/>
        </p:nvGrpSpPr>
        <p:grpSpPr>
          <a:xfrm>
            <a:off x="360510" y="5316564"/>
            <a:ext cx="12603120" cy="1045767"/>
            <a:chOff x="0" y="0"/>
            <a:chExt cx="2227547" cy="1932007"/>
          </a:xfrm>
        </p:grpSpPr>
        <p:sp>
          <p:nvSpPr>
            <p:cNvPr id="40" name="Freeform 12">
              <a:extLst>
                <a:ext uri="{FF2B5EF4-FFF2-40B4-BE49-F238E27FC236}">
                  <a16:creationId xmlns:a16="http://schemas.microsoft.com/office/drawing/2014/main" id="{9428CB72-6493-2963-41FC-75692C192525}"/>
                </a:ext>
              </a:extLst>
            </p:cNvPr>
            <p:cNvSpPr/>
            <p:nvPr/>
          </p:nvSpPr>
          <p:spPr>
            <a:xfrm>
              <a:off x="0" y="0"/>
              <a:ext cx="2227547" cy="1932007"/>
            </a:xfrm>
            <a:custGeom>
              <a:avLst/>
              <a:gdLst/>
              <a:ahLst/>
              <a:cxnLst/>
              <a:rect l="l" t="t" r="r" b="b"/>
              <a:pathLst>
                <a:path w="2227547" h="1932007">
                  <a:moveTo>
                    <a:pt x="36615" y="0"/>
                  </a:moveTo>
                  <a:lnTo>
                    <a:pt x="2190932" y="0"/>
                  </a:lnTo>
                  <a:cubicBezTo>
                    <a:pt x="2211154" y="0"/>
                    <a:pt x="2227547" y="16393"/>
                    <a:pt x="2227547" y="36615"/>
                  </a:cubicBezTo>
                  <a:lnTo>
                    <a:pt x="2227547" y="1895393"/>
                  </a:lnTo>
                  <a:cubicBezTo>
                    <a:pt x="2227547" y="1905103"/>
                    <a:pt x="2223689" y="1914416"/>
                    <a:pt x="2216822" y="1921283"/>
                  </a:cubicBezTo>
                  <a:cubicBezTo>
                    <a:pt x="2209956" y="1928150"/>
                    <a:pt x="2200643" y="1932007"/>
                    <a:pt x="2190932" y="1932007"/>
                  </a:cubicBezTo>
                  <a:lnTo>
                    <a:pt x="36615" y="1932007"/>
                  </a:lnTo>
                  <a:cubicBezTo>
                    <a:pt x="16393" y="1932007"/>
                    <a:pt x="0" y="1915614"/>
                    <a:pt x="0" y="1895393"/>
                  </a:cubicBezTo>
                  <a:lnTo>
                    <a:pt x="0" y="36615"/>
                  </a:lnTo>
                  <a:cubicBezTo>
                    <a:pt x="0" y="26904"/>
                    <a:pt x="3858" y="17591"/>
                    <a:pt x="10724" y="10724"/>
                  </a:cubicBezTo>
                  <a:cubicBezTo>
                    <a:pt x="17591" y="3858"/>
                    <a:pt x="26904" y="0"/>
                    <a:pt x="36615" y="0"/>
                  </a:cubicBezTo>
                  <a:close/>
                </a:path>
              </a:pathLst>
            </a:custGeom>
            <a:solidFill>
              <a:srgbClr val="78BFEA"/>
            </a:solidFill>
          </p:spPr>
          <p:txBody>
            <a:bodyPr/>
            <a:lstStyle/>
            <a:p>
              <a:r>
                <a:rPr lang="en-GB" sz="2800" b="1" dirty="0"/>
                <a:t>The student teacher was capable of addressing misconceptions confidently.</a:t>
              </a:r>
            </a:p>
          </p:txBody>
        </p:sp>
        <p:sp>
          <p:nvSpPr>
            <p:cNvPr id="41" name="TextBox 13">
              <a:extLst>
                <a:ext uri="{FF2B5EF4-FFF2-40B4-BE49-F238E27FC236}">
                  <a16:creationId xmlns:a16="http://schemas.microsoft.com/office/drawing/2014/main" id="{E32AC47E-49CC-779E-E3AF-BC6A4C6D8F56}"/>
                </a:ext>
              </a:extLst>
            </p:cNvPr>
            <p:cNvSpPr txBox="1"/>
            <p:nvPr/>
          </p:nvSpPr>
          <p:spPr>
            <a:xfrm>
              <a:off x="0" y="-38100"/>
              <a:ext cx="2227547" cy="1970107"/>
            </a:xfrm>
            <a:prstGeom prst="rect">
              <a:avLst/>
            </a:prstGeom>
          </p:spPr>
          <p:txBody>
            <a:bodyPr lIns="50800" tIns="50800" rIns="50800" bIns="50800" rtlCol="0" anchor="ctr"/>
            <a:lstStyle/>
            <a:p>
              <a:pPr algn="ctr">
                <a:lnSpc>
                  <a:spcPts val="2659"/>
                </a:lnSpc>
                <a:spcBef>
                  <a:spcPct val="0"/>
                </a:spcBef>
              </a:pPr>
              <a:endParaRPr/>
            </a:p>
          </p:txBody>
        </p:sp>
      </p:grpSp>
      <p:grpSp>
        <p:nvGrpSpPr>
          <p:cNvPr id="42" name="Group 3">
            <a:extLst>
              <a:ext uri="{FF2B5EF4-FFF2-40B4-BE49-F238E27FC236}">
                <a16:creationId xmlns:a16="http://schemas.microsoft.com/office/drawing/2014/main" id="{AAC7CEA3-A88F-B4CD-C664-C88D98A28616}"/>
              </a:ext>
            </a:extLst>
          </p:cNvPr>
          <p:cNvGrpSpPr/>
          <p:nvPr/>
        </p:nvGrpSpPr>
        <p:grpSpPr>
          <a:xfrm>
            <a:off x="13378568" y="8208772"/>
            <a:ext cx="1066800" cy="990600"/>
            <a:chOff x="0" y="0"/>
            <a:chExt cx="2356714" cy="1932007"/>
          </a:xfrm>
          <a:solidFill>
            <a:srgbClr val="00B050"/>
          </a:solidFill>
        </p:grpSpPr>
        <p:sp>
          <p:nvSpPr>
            <p:cNvPr id="43" name="Freeform 4">
              <a:extLst>
                <a:ext uri="{FF2B5EF4-FFF2-40B4-BE49-F238E27FC236}">
                  <a16:creationId xmlns:a16="http://schemas.microsoft.com/office/drawing/2014/main" id="{958C2982-2E51-5261-3195-D72BB9F148FB}"/>
                </a:ext>
              </a:extLst>
            </p:cNvPr>
            <p:cNvSpPr/>
            <p:nvPr/>
          </p:nvSpPr>
          <p:spPr>
            <a:xfrm>
              <a:off x="0" y="0"/>
              <a:ext cx="2356714" cy="1932007"/>
            </a:xfrm>
            <a:custGeom>
              <a:avLst/>
              <a:gdLst/>
              <a:ahLst/>
              <a:cxnLst/>
              <a:rect l="l" t="t" r="r" b="b"/>
              <a:pathLst>
                <a:path w="2356714" h="1932007">
                  <a:moveTo>
                    <a:pt x="34608" y="0"/>
                  </a:moveTo>
                  <a:lnTo>
                    <a:pt x="2322106" y="0"/>
                  </a:lnTo>
                  <a:cubicBezTo>
                    <a:pt x="2331285" y="0"/>
                    <a:pt x="2340087" y="3646"/>
                    <a:pt x="2346578" y="10136"/>
                  </a:cubicBezTo>
                  <a:cubicBezTo>
                    <a:pt x="2353068" y="16627"/>
                    <a:pt x="2356714" y="25429"/>
                    <a:pt x="2356714" y="34608"/>
                  </a:cubicBezTo>
                  <a:lnTo>
                    <a:pt x="2356714" y="1897399"/>
                  </a:lnTo>
                  <a:cubicBezTo>
                    <a:pt x="2356714" y="1906578"/>
                    <a:pt x="2353068" y="1915381"/>
                    <a:pt x="2346578" y="1921871"/>
                  </a:cubicBezTo>
                  <a:cubicBezTo>
                    <a:pt x="2340087" y="1928361"/>
                    <a:pt x="2331285" y="1932007"/>
                    <a:pt x="2322106" y="1932007"/>
                  </a:cubicBezTo>
                  <a:lnTo>
                    <a:pt x="34608" y="1932007"/>
                  </a:lnTo>
                  <a:cubicBezTo>
                    <a:pt x="25429" y="1932007"/>
                    <a:pt x="16627" y="1928361"/>
                    <a:pt x="10136" y="1921871"/>
                  </a:cubicBezTo>
                  <a:cubicBezTo>
                    <a:pt x="3646" y="1915381"/>
                    <a:pt x="0" y="1906578"/>
                    <a:pt x="0" y="1897399"/>
                  </a:cubicBezTo>
                  <a:lnTo>
                    <a:pt x="0" y="34608"/>
                  </a:lnTo>
                  <a:cubicBezTo>
                    <a:pt x="0" y="25429"/>
                    <a:pt x="3646" y="16627"/>
                    <a:pt x="10136" y="10136"/>
                  </a:cubicBezTo>
                  <a:cubicBezTo>
                    <a:pt x="16627" y="3646"/>
                    <a:pt x="25429" y="0"/>
                    <a:pt x="34608" y="0"/>
                  </a:cubicBezTo>
                  <a:close/>
                </a:path>
              </a:pathLst>
            </a:custGeom>
            <a:grpFill/>
          </p:spPr>
          <p:txBody>
            <a:bodyPr/>
            <a:lstStyle/>
            <a:p>
              <a:endParaRPr lang="en-GB"/>
            </a:p>
          </p:txBody>
        </p:sp>
        <p:sp>
          <p:nvSpPr>
            <p:cNvPr id="44" name="TextBox 5">
              <a:extLst>
                <a:ext uri="{FF2B5EF4-FFF2-40B4-BE49-F238E27FC236}">
                  <a16:creationId xmlns:a16="http://schemas.microsoft.com/office/drawing/2014/main" id="{2C3792AA-53E8-C907-634F-341735C9403F}"/>
                </a:ext>
              </a:extLst>
            </p:cNvPr>
            <p:cNvSpPr txBox="1"/>
            <p:nvPr/>
          </p:nvSpPr>
          <p:spPr>
            <a:xfrm>
              <a:off x="0" y="-38100"/>
              <a:ext cx="2356714" cy="1970107"/>
            </a:xfrm>
            <a:prstGeom prst="rect">
              <a:avLst/>
            </a:prstGeom>
            <a:grpFill/>
          </p:spPr>
          <p:txBody>
            <a:bodyPr lIns="50800" tIns="50800" rIns="50800" bIns="50800" rtlCol="0" anchor="ctr"/>
            <a:lstStyle/>
            <a:p>
              <a:pPr algn="ctr">
                <a:lnSpc>
                  <a:spcPts val="2659"/>
                </a:lnSpc>
                <a:spcBef>
                  <a:spcPct val="0"/>
                </a:spcBef>
              </a:pPr>
              <a:endParaRPr dirty="0"/>
            </a:p>
          </p:txBody>
        </p:sp>
      </p:grpSp>
      <p:grpSp>
        <p:nvGrpSpPr>
          <p:cNvPr id="45" name="Group 3">
            <a:extLst>
              <a:ext uri="{FF2B5EF4-FFF2-40B4-BE49-F238E27FC236}">
                <a16:creationId xmlns:a16="http://schemas.microsoft.com/office/drawing/2014/main" id="{044913F7-B773-4975-ED64-A804F15C6433}"/>
              </a:ext>
            </a:extLst>
          </p:cNvPr>
          <p:cNvGrpSpPr/>
          <p:nvPr/>
        </p:nvGrpSpPr>
        <p:grpSpPr>
          <a:xfrm>
            <a:off x="13290714" y="5316564"/>
            <a:ext cx="1066800" cy="990600"/>
            <a:chOff x="0" y="0"/>
            <a:chExt cx="2356714" cy="1932007"/>
          </a:xfrm>
          <a:solidFill>
            <a:srgbClr val="00B050"/>
          </a:solidFill>
        </p:grpSpPr>
        <p:sp>
          <p:nvSpPr>
            <p:cNvPr id="46" name="Freeform 4">
              <a:extLst>
                <a:ext uri="{FF2B5EF4-FFF2-40B4-BE49-F238E27FC236}">
                  <a16:creationId xmlns:a16="http://schemas.microsoft.com/office/drawing/2014/main" id="{DFD2E28C-D984-42D3-2606-B0BACD480EE9}"/>
                </a:ext>
              </a:extLst>
            </p:cNvPr>
            <p:cNvSpPr/>
            <p:nvPr/>
          </p:nvSpPr>
          <p:spPr>
            <a:xfrm>
              <a:off x="0" y="0"/>
              <a:ext cx="2356714" cy="1932007"/>
            </a:xfrm>
            <a:custGeom>
              <a:avLst/>
              <a:gdLst/>
              <a:ahLst/>
              <a:cxnLst/>
              <a:rect l="l" t="t" r="r" b="b"/>
              <a:pathLst>
                <a:path w="2356714" h="1932007">
                  <a:moveTo>
                    <a:pt x="34608" y="0"/>
                  </a:moveTo>
                  <a:lnTo>
                    <a:pt x="2322106" y="0"/>
                  </a:lnTo>
                  <a:cubicBezTo>
                    <a:pt x="2331285" y="0"/>
                    <a:pt x="2340087" y="3646"/>
                    <a:pt x="2346578" y="10136"/>
                  </a:cubicBezTo>
                  <a:cubicBezTo>
                    <a:pt x="2353068" y="16627"/>
                    <a:pt x="2356714" y="25429"/>
                    <a:pt x="2356714" y="34608"/>
                  </a:cubicBezTo>
                  <a:lnTo>
                    <a:pt x="2356714" y="1897399"/>
                  </a:lnTo>
                  <a:cubicBezTo>
                    <a:pt x="2356714" y="1906578"/>
                    <a:pt x="2353068" y="1915381"/>
                    <a:pt x="2346578" y="1921871"/>
                  </a:cubicBezTo>
                  <a:cubicBezTo>
                    <a:pt x="2340087" y="1928361"/>
                    <a:pt x="2331285" y="1932007"/>
                    <a:pt x="2322106" y="1932007"/>
                  </a:cubicBezTo>
                  <a:lnTo>
                    <a:pt x="34608" y="1932007"/>
                  </a:lnTo>
                  <a:cubicBezTo>
                    <a:pt x="25429" y="1932007"/>
                    <a:pt x="16627" y="1928361"/>
                    <a:pt x="10136" y="1921871"/>
                  </a:cubicBezTo>
                  <a:cubicBezTo>
                    <a:pt x="3646" y="1915381"/>
                    <a:pt x="0" y="1906578"/>
                    <a:pt x="0" y="1897399"/>
                  </a:cubicBezTo>
                  <a:lnTo>
                    <a:pt x="0" y="34608"/>
                  </a:lnTo>
                  <a:cubicBezTo>
                    <a:pt x="0" y="25429"/>
                    <a:pt x="3646" y="16627"/>
                    <a:pt x="10136" y="10136"/>
                  </a:cubicBezTo>
                  <a:cubicBezTo>
                    <a:pt x="16627" y="3646"/>
                    <a:pt x="25429" y="0"/>
                    <a:pt x="34608" y="0"/>
                  </a:cubicBezTo>
                  <a:close/>
                </a:path>
              </a:pathLst>
            </a:custGeom>
            <a:grpFill/>
          </p:spPr>
          <p:txBody>
            <a:bodyPr/>
            <a:lstStyle/>
            <a:p>
              <a:endParaRPr lang="en-GB"/>
            </a:p>
          </p:txBody>
        </p:sp>
        <p:sp>
          <p:nvSpPr>
            <p:cNvPr id="47" name="TextBox 5">
              <a:extLst>
                <a:ext uri="{FF2B5EF4-FFF2-40B4-BE49-F238E27FC236}">
                  <a16:creationId xmlns:a16="http://schemas.microsoft.com/office/drawing/2014/main" id="{E0E93A35-4A04-D99C-6D3C-8DECCFE26D32}"/>
                </a:ext>
              </a:extLst>
            </p:cNvPr>
            <p:cNvSpPr txBox="1"/>
            <p:nvPr/>
          </p:nvSpPr>
          <p:spPr>
            <a:xfrm>
              <a:off x="0" y="-38100"/>
              <a:ext cx="2356714" cy="1970107"/>
            </a:xfrm>
            <a:prstGeom prst="rect">
              <a:avLst/>
            </a:prstGeom>
            <a:grpFill/>
          </p:spPr>
          <p:txBody>
            <a:bodyPr lIns="50800" tIns="50800" rIns="50800" bIns="50800" rtlCol="0" anchor="ctr"/>
            <a:lstStyle/>
            <a:p>
              <a:pPr algn="ctr">
                <a:lnSpc>
                  <a:spcPts val="2659"/>
                </a:lnSpc>
                <a:spcBef>
                  <a:spcPct val="0"/>
                </a:spcBef>
              </a:pPr>
              <a:endParaRPr dirty="0"/>
            </a:p>
          </p:txBody>
        </p:sp>
      </p:grpSp>
      <p:grpSp>
        <p:nvGrpSpPr>
          <p:cNvPr id="48" name="Group 3">
            <a:extLst>
              <a:ext uri="{FF2B5EF4-FFF2-40B4-BE49-F238E27FC236}">
                <a16:creationId xmlns:a16="http://schemas.microsoft.com/office/drawing/2014/main" id="{53A417E1-40C2-8674-25FB-72ED07AF471B}"/>
              </a:ext>
            </a:extLst>
          </p:cNvPr>
          <p:cNvGrpSpPr/>
          <p:nvPr/>
        </p:nvGrpSpPr>
        <p:grpSpPr>
          <a:xfrm>
            <a:off x="14706371" y="8226475"/>
            <a:ext cx="1066800" cy="990600"/>
            <a:chOff x="0" y="0"/>
            <a:chExt cx="2356714" cy="1932007"/>
          </a:xfrm>
          <a:solidFill>
            <a:srgbClr val="FFC000"/>
          </a:solidFill>
        </p:grpSpPr>
        <p:sp>
          <p:nvSpPr>
            <p:cNvPr id="49" name="Freeform 4">
              <a:extLst>
                <a:ext uri="{FF2B5EF4-FFF2-40B4-BE49-F238E27FC236}">
                  <a16:creationId xmlns:a16="http://schemas.microsoft.com/office/drawing/2014/main" id="{9B4E3B46-B59D-A0D5-8B7A-A8705A70535A}"/>
                </a:ext>
              </a:extLst>
            </p:cNvPr>
            <p:cNvSpPr/>
            <p:nvPr/>
          </p:nvSpPr>
          <p:spPr>
            <a:xfrm>
              <a:off x="0" y="0"/>
              <a:ext cx="2356714" cy="1932007"/>
            </a:xfrm>
            <a:custGeom>
              <a:avLst/>
              <a:gdLst/>
              <a:ahLst/>
              <a:cxnLst/>
              <a:rect l="l" t="t" r="r" b="b"/>
              <a:pathLst>
                <a:path w="2356714" h="1932007">
                  <a:moveTo>
                    <a:pt x="34608" y="0"/>
                  </a:moveTo>
                  <a:lnTo>
                    <a:pt x="2322106" y="0"/>
                  </a:lnTo>
                  <a:cubicBezTo>
                    <a:pt x="2331285" y="0"/>
                    <a:pt x="2340087" y="3646"/>
                    <a:pt x="2346578" y="10136"/>
                  </a:cubicBezTo>
                  <a:cubicBezTo>
                    <a:pt x="2353068" y="16627"/>
                    <a:pt x="2356714" y="25429"/>
                    <a:pt x="2356714" y="34608"/>
                  </a:cubicBezTo>
                  <a:lnTo>
                    <a:pt x="2356714" y="1897399"/>
                  </a:lnTo>
                  <a:cubicBezTo>
                    <a:pt x="2356714" y="1906578"/>
                    <a:pt x="2353068" y="1915381"/>
                    <a:pt x="2346578" y="1921871"/>
                  </a:cubicBezTo>
                  <a:cubicBezTo>
                    <a:pt x="2340087" y="1928361"/>
                    <a:pt x="2331285" y="1932007"/>
                    <a:pt x="2322106" y="1932007"/>
                  </a:cubicBezTo>
                  <a:lnTo>
                    <a:pt x="34608" y="1932007"/>
                  </a:lnTo>
                  <a:cubicBezTo>
                    <a:pt x="25429" y="1932007"/>
                    <a:pt x="16627" y="1928361"/>
                    <a:pt x="10136" y="1921871"/>
                  </a:cubicBezTo>
                  <a:cubicBezTo>
                    <a:pt x="3646" y="1915381"/>
                    <a:pt x="0" y="1906578"/>
                    <a:pt x="0" y="1897399"/>
                  </a:cubicBezTo>
                  <a:lnTo>
                    <a:pt x="0" y="34608"/>
                  </a:lnTo>
                  <a:cubicBezTo>
                    <a:pt x="0" y="25429"/>
                    <a:pt x="3646" y="16627"/>
                    <a:pt x="10136" y="10136"/>
                  </a:cubicBezTo>
                  <a:cubicBezTo>
                    <a:pt x="16627" y="3646"/>
                    <a:pt x="25429" y="0"/>
                    <a:pt x="34608" y="0"/>
                  </a:cubicBezTo>
                  <a:close/>
                </a:path>
              </a:pathLst>
            </a:custGeom>
            <a:grpFill/>
          </p:spPr>
          <p:txBody>
            <a:bodyPr/>
            <a:lstStyle/>
            <a:p>
              <a:endParaRPr lang="en-GB"/>
            </a:p>
          </p:txBody>
        </p:sp>
        <p:sp>
          <p:nvSpPr>
            <p:cNvPr id="50" name="TextBox 5">
              <a:extLst>
                <a:ext uri="{FF2B5EF4-FFF2-40B4-BE49-F238E27FC236}">
                  <a16:creationId xmlns:a16="http://schemas.microsoft.com/office/drawing/2014/main" id="{2CB19275-432C-4BFE-425C-14FFEF82F1FD}"/>
                </a:ext>
              </a:extLst>
            </p:cNvPr>
            <p:cNvSpPr txBox="1"/>
            <p:nvPr/>
          </p:nvSpPr>
          <p:spPr>
            <a:xfrm>
              <a:off x="0" y="-38100"/>
              <a:ext cx="2356714" cy="1970107"/>
            </a:xfrm>
            <a:prstGeom prst="rect">
              <a:avLst/>
            </a:prstGeom>
            <a:grpFill/>
          </p:spPr>
          <p:txBody>
            <a:bodyPr lIns="50800" tIns="50800" rIns="50800" bIns="50800" rtlCol="0" anchor="ctr"/>
            <a:lstStyle/>
            <a:p>
              <a:pPr algn="ctr">
                <a:lnSpc>
                  <a:spcPts val="2659"/>
                </a:lnSpc>
                <a:spcBef>
                  <a:spcPct val="0"/>
                </a:spcBef>
              </a:pPr>
              <a:endParaRPr/>
            </a:p>
          </p:txBody>
        </p:sp>
      </p:grpSp>
      <p:grpSp>
        <p:nvGrpSpPr>
          <p:cNvPr id="51" name="Group 3">
            <a:extLst>
              <a:ext uri="{FF2B5EF4-FFF2-40B4-BE49-F238E27FC236}">
                <a16:creationId xmlns:a16="http://schemas.microsoft.com/office/drawing/2014/main" id="{69348B70-41B4-4A06-DB4E-0807F271437B}"/>
              </a:ext>
            </a:extLst>
          </p:cNvPr>
          <p:cNvGrpSpPr/>
          <p:nvPr/>
        </p:nvGrpSpPr>
        <p:grpSpPr>
          <a:xfrm>
            <a:off x="14684598" y="5295941"/>
            <a:ext cx="1066800" cy="990600"/>
            <a:chOff x="0" y="0"/>
            <a:chExt cx="2356714" cy="1932007"/>
          </a:xfrm>
          <a:solidFill>
            <a:srgbClr val="FFC000"/>
          </a:solidFill>
        </p:grpSpPr>
        <p:sp>
          <p:nvSpPr>
            <p:cNvPr id="52" name="Freeform 4">
              <a:extLst>
                <a:ext uri="{FF2B5EF4-FFF2-40B4-BE49-F238E27FC236}">
                  <a16:creationId xmlns:a16="http://schemas.microsoft.com/office/drawing/2014/main" id="{C9373B08-DDD2-65A0-6BE2-0ECE4DEEDBEA}"/>
                </a:ext>
              </a:extLst>
            </p:cNvPr>
            <p:cNvSpPr/>
            <p:nvPr/>
          </p:nvSpPr>
          <p:spPr>
            <a:xfrm>
              <a:off x="0" y="0"/>
              <a:ext cx="2356714" cy="1932007"/>
            </a:xfrm>
            <a:custGeom>
              <a:avLst/>
              <a:gdLst/>
              <a:ahLst/>
              <a:cxnLst/>
              <a:rect l="l" t="t" r="r" b="b"/>
              <a:pathLst>
                <a:path w="2356714" h="1932007">
                  <a:moveTo>
                    <a:pt x="34608" y="0"/>
                  </a:moveTo>
                  <a:lnTo>
                    <a:pt x="2322106" y="0"/>
                  </a:lnTo>
                  <a:cubicBezTo>
                    <a:pt x="2331285" y="0"/>
                    <a:pt x="2340087" y="3646"/>
                    <a:pt x="2346578" y="10136"/>
                  </a:cubicBezTo>
                  <a:cubicBezTo>
                    <a:pt x="2353068" y="16627"/>
                    <a:pt x="2356714" y="25429"/>
                    <a:pt x="2356714" y="34608"/>
                  </a:cubicBezTo>
                  <a:lnTo>
                    <a:pt x="2356714" y="1897399"/>
                  </a:lnTo>
                  <a:cubicBezTo>
                    <a:pt x="2356714" y="1906578"/>
                    <a:pt x="2353068" y="1915381"/>
                    <a:pt x="2346578" y="1921871"/>
                  </a:cubicBezTo>
                  <a:cubicBezTo>
                    <a:pt x="2340087" y="1928361"/>
                    <a:pt x="2331285" y="1932007"/>
                    <a:pt x="2322106" y="1932007"/>
                  </a:cubicBezTo>
                  <a:lnTo>
                    <a:pt x="34608" y="1932007"/>
                  </a:lnTo>
                  <a:cubicBezTo>
                    <a:pt x="25429" y="1932007"/>
                    <a:pt x="16627" y="1928361"/>
                    <a:pt x="10136" y="1921871"/>
                  </a:cubicBezTo>
                  <a:cubicBezTo>
                    <a:pt x="3646" y="1915381"/>
                    <a:pt x="0" y="1906578"/>
                    <a:pt x="0" y="1897399"/>
                  </a:cubicBezTo>
                  <a:lnTo>
                    <a:pt x="0" y="34608"/>
                  </a:lnTo>
                  <a:cubicBezTo>
                    <a:pt x="0" y="25429"/>
                    <a:pt x="3646" y="16627"/>
                    <a:pt x="10136" y="10136"/>
                  </a:cubicBezTo>
                  <a:cubicBezTo>
                    <a:pt x="16627" y="3646"/>
                    <a:pt x="25429" y="0"/>
                    <a:pt x="34608" y="0"/>
                  </a:cubicBezTo>
                  <a:close/>
                </a:path>
              </a:pathLst>
            </a:custGeom>
            <a:grpFill/>
          </p:spPr>
          <p:txBody>
            <a:bodyPr/>
            <a:lstStyle/>
            <a:p>
              <a:endParaRPr lang="en-GB"/>
            </a:p>
          </p:txBody>
        </p:sp>
        <p:sp>
          <p:nvSpPr>
            <p:cNvPr id="53" name="TextBox 5">
              <a:extLst>
                <a:ext uri="{FF2B5EF4-FFF2-40B4-BE49-F238E27FC236}">
                  <a16:creationId xmlns:a16="http://schemas.microsoft.com/office/drawing/2014/main" id="{48BAA9BD-429B-5394-A0DF-BDEA30BCB5B8}"/>
                </a:ext>
              </a:extLst>
            </p:cNvPr>
            <p:cNvSpPr txBox="1"/>
            <p:nvPr/>
          </p:nvSpPr>
          <p:spPr>
            <a:xfrm>
              <a:off x="0" y="-38100"/>
              <a:ext cx="2356714" cy="1970107"/>
            </a:xfrm>
            <a:prstGeom prst="rect">
              <a:avLst/>
            </a:prstGeom>
            <a:grpFill/>
          </p:spPr>
          <p:txBody>
            <a:bodyPr lIns="50800" tIns="50800" rIns="50800" bIns="50800" rtlCol="0" anchor="ctr"/>
            <a:lstStyle/>
            <a:p>
              <a:pPr algn="ctr">
                <a:lnSpc>
                  <a:spcPts val="2659"/>
                </a:lnSpc>
                <a:spcBef>
                  <a:spcPct val="0"/>
                </a:spcBef>
              </a:pPr>
              <a:endParaRPr/>
            </a:p>
          </p:txBody>
        </p:sp>
      </p:grpSp>
      <p:grpSp>
        <p:nvGrpSpPr>
          <p:cNvPr id="54" name="Group 3">
            <a:extLst>
              <a:ext uri="{FF2B5EF4-FFF2-40B4-BE49-F238E27FC236}">
                <a16:creationId xmlns:a16="http://schemas.microsoft.com/office/drawing/2014/main" id="{B5319BBD-62B3-E165-5F58-0E02ED45756F}"/>
              </a:ext>
            </a:extLst>
          </p:cNvPr>
          <p:cNvGrpSpPr/>
          <p:nvPr/>
        </p:nvGrpSpPr>
        <p:grpSpPr>
          <a:xfrm>
            <a:off x="16034174" y="8246667"/>
            <a:ext cx="1066800" cy="990600"/>
            <a:chOff x="0" y="0"/>
            <a:chExt cx="2356714" cy="1932007"/>
          </a:xfrm>
          <a:solidFill>
            <a:srgbClr val="C00000"/>
          </a:solidFill>
        </p:grpSpPr>
        <p:sp>
          <p:nvSpPr>
            <p:cNvPr id="55" name="Freeform 4">
              <a:extLst>
                <a:ext uri="{FF2B5EF4-FFF2-40B4-BE49-F238E27FC236}">
                  <a16:creationId xmlns:a16="http://schemas.microsoft.com/office/drawing/2014/main" id="{B640D203-74AB-9B3A-6287-38373557307D}"/>
                </a:ext>
              </a:extLst>
            </p:cNvPr>
            <p:cNvSpPr/>
            <p:nvPr/>
          </p:nvSpPr>
          <p:spPr>
            <a:xfrm>
              <a:off x="0" y="0"/>
              <a:ext cx="2356714" cy="1932007"/>
            </a:xfrm>
            <a:custGeom>
              <a:avLst/>
              <a:gdLst/>
              <a:ahLst/>
              <a:cxnLst/>
              <a:rect l="l" t="t" r="r" b="b"/>
              <a:pathLst>
                <a:path w="2356714" h="1932007">
                  <a:moveTo>
                    <a:pt x="34608" y="0"/>
                  </a:moveTo>
                  <a:lnTo>
                    <a:pt x="2322106" y="0"/>
                  </a:lnTo>
                  <a:cubicBezTo>
                    <a:pt x="2331285" y="0"/>
                    <a:pt x="2340087" y="3646"/>
                    <a:pt x="2346578" y="10136"/>
                  </a:cubicBezTo>
                  <a:cubicBezTo>
                    <a:pt x="2353068" y="16627"/>
                    <a:pt x="2356714" y="25429"/>
                    <a:pt x="2356714" y="34608"/>
                  </a:cubicBezTo>
                  <a:lnTo>
                    <a:pt x="2356714" y="1897399"/>
                  </a:lnTo>
                  <a:cubicBezTo>
                    <a:pt x="2356714" y="1906578"/>
                    <a:pt x="2353068" y="1915381"/>
                    <a:pt x="2346578" y="1921871"/>
                  </a:cubicBezTo>
                  <a:cubicBezTo>
                    <a:pt x="2340087" y="1928361"/>
                    <a:pt x="2331285" y="1932007"/>
                    <a:pt x="2322106" y="1932007"/>
                  </a:cubicBezTo>
                  <a:lnTo>
                    <a:pt x="34608" y="1932007"/>
                  </a:lnTo>
                  <a:cubicBezTo>
                    <a:pt x="25429" y="1932007"/>
                    <a:pt x="16627" y="1928361"/>
                    <a:pt x="10136" y="1921871"/>
                  </a:cubicBezTo>
                  <a:cubicBezTo>
                    <a:pt x="3646" y="1915381"/>
                    <a:pt x="0" y="1906578"/>
                    <a:pt x="0" y="1897399"/>
                  </a:cubicBezTo>
                  <a:lnTo>
                    <a:pt x="0" y="34608"/>
                  </a:lnTo>
                  <a:cubicBezTo>
                    <a:pt x="0" y="25429"/>
                    <a:pt x="3646" y="16627"/>
                    <a:pt x="10136" y="10136"/>
                  </a:cubicBezTo>
                  <a:cubicBezTo>
                    <a:pt x="16627" y="3646"/>
                    <a:pt x="25429" y="0"/>
                    <a:pt x="34608" y="0"/>
                  </a:cubicBezTo>
                  <a:close/>
                </a:path>
              </a:pathLst>
            </a:custGeom>
            <a:grpFill/>
          </p:spPr>
          <p:txBody>
            <a:bodyPr/>
            <a:lstStyle/>
            <a:p>
              <a:endParaRPr lang="en-GB"/>
            </a:p>
          </p:txBody>
        </p:sp>
        <p:sp>
          <p:nvSpPr>
            <p:cNvPr id="56" name="TextBox 5">
              <a:extLst>
                <a:ext uri="{FF2B5EF4-FFF2-40B4-BE49-F238E27FC236}">
                  <a16:creationId xmlns:a16="http://schemas.microsoft.com/office/drawing/2014/main" id="{09FF2F11-BF99-4BF1-2E66-A4882E9F3A3D}"/>
                </a:ext>
              </a:extLst>
            </p:cNvPr>
            <p:cNvSpPr txBox="1"/>
            <p:nvPr/>
          </p:nvSpPr>
          <p:spPr>
            <a:xfrm>
              <a:off x="0" y="-38100"/>
              <a:ext cx="2356714" cy="1970107"/>
            </a:xfrm>
            <a:prstGeom prst="rect">
              <a:avLst/>
            </a:prstGeom>
            <a:grpFill/>
          </p:spPr>
          <p:txBody>
            <a:bodyPr lIns="50800" tIns="50800" rIns="50800" bIns="50800" rtlCol="0" anchor="ctr"/>
            <a:lstStyle/>
            <a:p>
              <a:pPr algn="ctr">
                <a:lnSpc>
                  <a:spcPts val="2659"/>
                </a:lnSpc>
                <a:spcBef>
                  <a:spcPct val="0"/>
                </a:spcBef>
              </a:pPr>
              <a:endParaRPr/>
            </a:p>
          </p:txBody>
        </p:sp>
      </p:grpSp>
      <p:grpSp>
        <p:nvGrpSpPr>
          <p:cNvPr id="57" name="Group 3">
            <a:extLst>
              <a:ext uri="{FF2B5EF4-FFF2-40B4-BE49-F238E27FC236}">
                <a16:creationId xmlns:a16="http://schemas.microsoft.com/office/drawing/2014/main" id="{010F25A0-3482-66E5-BD76-8B960B41F374}"/>
              </a:ext>
            </a:extLst>
          </p:cNvPr>
          <p:cNvGrpSpPr/>
          <p:nvPr/>
        </p:nvGrpSpPr>
        <p:grpSpPr>
          <a:xfrm>
            <a:off x="16078482" y="5286173"/>
            <a:ext cx="1066800" cy="990600"/>
            <a:chOff x="0" y="0"/>
            <a:chExt cx="2356714" cy="1932007"/>
          </a:xfrm>
          <a:solidFill>
            <a:srgbClr val="C00000"/>
          </a:solidFill>
        </p:grpSpPr>
        <p:sp>
          <p:nvSpPr>
            <p:cNvPr id="58" name="Freeform 4">
              <a:extLst>
                <a:ext uri="{FF2B5EF4-FFF2-40B4-BE49-F238E27FC236}">
                  <a16:creationId xmlns:a16="http://schemas.microsoft.com/office/drawing/2014/main" id="{6B413F92-F8B5-650E-7F5D-51B5E8A1CE6D}"/>
                </a:ext>
              </a:extLst>
            </p:cNvPr>
            <p:cNvSpPr/>
            <p:nvPr/>
          </p:nvSpPr>
          <p:spPr>
            <a:xfrm>
              <a:off x="0" y="0"/>
              <a:ext cx="2356714" cy="1932007"/>
            </a:xfrm>
            <a:custGeom>
              <a:avLst/>
              <a:gdLst/>
              <a:ahLst/>
              <a:cxnLst/>
              <a:rect l="l" t="t" r="r" b="b"/>
              <a:pathLst>
                <a:path w="2356714" h="1932007">
                  <a:moveTo>
                    <a:pt x="34608" y="0"/>
                  </a:moveTo>
                  <a:lnTo>
                    <a:pt x="2322106" y="0"/>
                  </a:lnTo>
                  <a:cubicBezTo>
                    <a:pt x="2331285" y="0"/>
                    <a:pt x="2340087" y="3646"/>
                    <a:pt x="2346578" y="10136"/>
                  </a:cubicBezTo>
                  <a:cubicBezTo>
                    <a:pt x="2353068" y="16627"/>
                    <a:pt x="2356714" y="25429"/>
                    <a:pt x="2356714" y="34608"/>
                  </a:cubicBezTo>
                  <a:lnTo>
                    <a:pt x="2356714" y="1897399"/>
                  </a:lnTo>
                  <a:cubicBezTo>
                    <a:pt x="2356714" y="1906578"/>
                    <a:pt x="2353068" y="1915381"/>
                    <a:pt x="2346578" y="1921871"/>
                  </a:cubicBezTo>
                  <a:cubicBezTo>
                    <a:pt x="2340087" y="1928361"/>
                    <a:pt x="2331285" y="1932007"/>
                    <a:pt x="2322106" y="1932007"/>
                  </a:cubicBezTo>
                  <a:lnTo>
                    <a:pt x="34608" y="1932007"/>
                  </a:lnTo>
                  <a:cubicBezTo>
                    <a:pt x="25429" y="1932007"/>
                    <a:pt x="16627" y="1928361"/>
                    <a:pt x="10136" y="1921871"/>
                  </a:cubicBezTo>
                  <a:cubicBezTo>
                    <a:pt x="3646" y="1915381"/>
                    <a:pt x="0" y="1906578"/>
                    <a:pt x="0" y="1897399"/>
                  </a:cubicBezTo>
                  <a:lnTo>
                    <a:pt x="0" y="34608"/>
                  </a:lnTo>
                  <a:cubicBezTo>
                    <a:pt x="0" y="25429"/>
                    <a:pt x="3646" y="16627"/>
                    <a:pt x="10136" y="10136"/>
                  </a:cubicBezTo>
                  <a:cubicBezTo>
                    <a:pt x="16627" y="3646"/>
                    <a:pt x="25429" y="0"/>
                    <a:pt x="34608" y="0"/>
                  </a:cubicBezTo>
                  <a:close/>
                </a:path>
              </a:pathLst>
            </a:custGeom>
            <a:grpFill/>
          </p:spPr>
          <p:txBody>
            <a:bodyPr/>
            <a:lstStyle/>
            <a:p>
              <a:endParaRPr lang="en-GB"/>
            </a:p>
          </p:txBody>
        </p:sp>
        <p:sp>
          <p:nvSpPr>
            <p:cNvPr id="59" name="TextBox 5">
              <a:extLst>
                <a:ext uri="{FF2B5EF4-FFF2-40B4-BE49-F238E27FC236}">
                  <a16:creationId xmlns:a16="http://schemas.microsoft.com/office/drawing/2014/main" id="{79C4F3C6-826C-BBA9-1C07-814251D50288}"/>
                </a:ext>
              </a:extLst>
            </p:cNvPr>
            <p:cNvSpPr txBox="1"/>
            <p:nvPr/>
          </p:nvSpPr>
          <p:spPr>
            <a:xfrm>
              <a:off x="0" y="-38100"/>
              <a:ext cx="2356714" cy="1970107"/>
            </a:xfrm>
            <a:prstGeom prst="rect">
              <a:avLst/>
            </a:prstGeom>
            <a:grpFill/>
          </p:spPr>
          <p:txBody>
            <a:bodyPr lIns="50800" tIns="50800" rIns="50800" bIns="50800" rtlCol="0" anchor="ctr"/>
            <a:lstStyle/>
            <a:p>
              <a:pPr algn="ctr">
                <a:lnSpc>
                  <a:spcPts val="2659"/>
                </a:lnSpc>
                <a:spcBef>
                  <a:spcPct val="0"/>
                </a:spcBef>
              </a:pPr>
              <a:endParaRPr/>
            </a:p>
          </p:txBody>
        </p:sp>
      </p:grpSp>
      <p:sp>
        <p:nvSpPr>
          <p:cNvPr id="60" name="TextBox 59">
            <a:extLst>
              <a:ext uri="{FF2B5EF4-FFF2-40B4-BE49-F238E27FC236}">
                <a16:creationId xmlns:a16="http://schemas.microsoft.com/office/drawing/2014/main" id="{C90DAEF1-3DA1-FD2F-9207-AC7A59DFAA50}"/>
              </a:ext>
            </a:extLst>
          </p:cNvPr>
          <p:cNvSpPr txBox="1"/>
          <p:nvPr/>
        </p:nvSpPr>
        <p:spPr>
          <a:xfrm>
            <a:off x="387724" y="3467100"/>
            <a:ext cx="12575906" cy="461665"/>
          </a:xfrm>
          <a:prstGeom prst="rect">
            <a:avLst/>
          </a:prstGeom>
          <a:noFill/>
        </p:spPr>
        <p:txBody>
          <a:bodyPr wrap="square" rtlCol="0">
            <a:spAutoFit/>
          </a:bodyPr>
          <a:lstStyle/>
          <a:p>
            <a:r>
              <a:rPr lang="en-GB" sz="2400" dirty="0"/>
              <a:t>Comments:</a:t>
            </a:r>
          </a:p>
        </p:txBody>
      </p:sp>
      <p:sp>
        <p:nvSpPr>
          <p:cNvPr id="61" name="TextBox 60">
            <a:extLst>
              <a:ext uri="{FF2B5EF4-FFF2-40B4-BE49-F238E27FC236}">
                <a16:creationId xmlns:a16="http://schemas.microsoft.com/office/drawing/2014/main" id="{9A704F90-FA82-5CA6-BC49-F3393DC600D0}"/>
              </a:ext>
            </a:extLst>
          </p:cNvPr>
          <p:cNvSpPr txBox="1"/>
          <p:nvPr/>
        </p:nvSpPr>
        <p:spPr>
          <a:xfrm>
            <a:off x="360509" y="9314853"/>
            <a:ext cx="12575906" cy="461665"/>
          </a:xfrm>
          <a:prstGeom prst="rect">
            <a:avLst/>
          </a:prstGeom>
          <a:noFill/>
        </p:spPr>
        <p:txBody>
          <a:bodyPr wrap="square" rtlCol="0">
            <a:spAutoFit/>
          </a:bodyPr>
          <a:lstStyle/>
          <a:p>
            <a:r>
              <a:rPr lang="en-GB" sz="2400" dirty="0"/>
              <a:t>Comments</a:t>
            </a:r>
            <a:r>
              <a:rPr lang="en-GB" dirty="0"/>
              <a:t>:</a:t>
            </a:r>
          </a:p>
        </p:txBody>
      </p:sp>
      <p:sp>
        <p:nvSpPr>
          <p:cNvPr id="62" name="TextBox 61">
            <a:extLst>
              <a:ext uri="{FF2B5EF4-FFF2-40B4-BE49-F238E27FC236}">
                <a16:creationId xmlns:a16="http://schemas.microsoft.com/office/drawing/2014/main" id="{DCD4F105-C227-3BF7-B036-7105B2FB27E1}"/>
              </a:ext>
            </a:extLst>
          </p:cNvPr>
          <p:cNvSpPr txBox="1"/>
          <p:nvPr/>
        </p:nvSpPr>
        <p:spPr>
          <a:xfrm>
            <a:off x="360509" y="6485164"/>
            <a:ext cx="12575906" cy="461665"/>
          </a:xfrm>
          <a:prstGeom prst="rect">
            <a:avLst/>
          </a:prstGeom>
          <a:noFill/>
        </p:spPr>
        <p:txBody>
          <a:bodyPr wrap="square" rtlCol="0">
            <a:spAutoFit/>
          </a:bodyPr>
          <a:lstStyle/>
          <a:p>
            <a:r>
              <a:rPr lang="en-GB" sz="2400" dirty="0"/>
              <a:t>Comments:</a:t>
            </a:r>
          </a:p>
        </p:txBody>
      </p:sp>
      <p:sp>
        <p:nvSpPr>
          <p:cNvPr id="63" name="TextBox 21">
            <a:extLst>
              <a:ext uri="{FF2B5EF4-FFF2-40B4-BE49-F238E27FC236}">
                <a16:creationId xmlns:a16="http://schemas.microsoft.com/office/drawing/2014/main" id="{BC0E61E6-6FFD-C22E-DE17-84D2C7EA2E57}"/>
              </a:ext>
            </a:extLst>
          </p:cNvPr>
          <p:cNvSpPr txBox="1"/>
          <p:nvPr/>
        </p:nvSpPr>
        <p:spPr>
          <a:xfrm>
            <a:off x="8993141" y="310874"/>
            <a:ext cx="6301477" cy="899413"/>
          </a:xfrm>
          <a:prstGeom prst="rect">
            <a:avLst/>
          </a:prstGeom>
        </p:spPr>
        <p:txBody>
          <a:bodyPr wrap="square" lIns="0" tIns="0" rIns="0" bIns="0" rtlCol="0" anchor="t">
            <a:spAutoFit/>
          </a:bodyPr>
          <a:lstStyle/>
          <a:p>
            <a:pPr algn="ctr">
              <a:lnSpc>
                <a:spcPts val="2400"/>
              </a:lnSpc>
            </a:pPr>
            <a:r>
              <a:rPr lang="en-US" sz="1600" spc="48" dirty="0">
                <a:solidFill>
                  <a:srgbClr val="000000"/>
                </a:solidFill>
                <a:latin typeface="Canva Sans"/>
                <a:ea typeface="Canva Sans"/>
                <a:cs typeface="Canva Sans"/>
                <a:sym typeface="Canva Sans"/>
              </a:rPr>
              <a:t>Please mark the appropriate coloured box on the right-hand side for each assessment outcome and write a brief comment to explain why you came to this decision</a:t>
            </a:r>
          </a:p>
        </p:txBody>
      </p:sp>
      <p:sp>
        <p:nvSpPr>
          <p:cNvPr id="64" name="Frame 63">
            <a:extLst>
              <a:ext uri="{FF2B5EF4-FFF2-40B4-BE49-F238E27FC236}">
                <a16:creationId xmlns:a16="http://schemas.microsoft.com/office/drawing/2014/main" id="{3CD605B1-3E5F-F53F-14F8-8C0378645DBD}"/>
              </a:ext>
            </a:extLst>
          </p:cNvPr>
          <p:cNvSpPr/>
          <p:nvPr/>
        </p:nvSpPr>
        <p:spPr>
          <a:xfrm>
            <a:off x="8521123" y="136806"/>
            <a:ext cx="7245515" cy="1322213"/>
          </a:xfrm>
          <a:prstGeom prst="frame">
            <a:avLst>
              <a:gd name="adj1" fmla="val 4554"/>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nvGrpSpPr>
          <p:cNvPr id="6" name="Group 25">
            <a:extLst>
              <a:ext uri="{FF2B5EF4-FFF2-40B4-BE49-F238E27FC236}">
                <a16:creationId xmlns:a16="http://schemas.microsoft.com/office/drawing/2014/main" id="{47B48C93-5A11-A9A0-3B66-D7AE787065C9}"/>
              </a:ext>
            </a:extLst>
          </p:cNvPr>
          <p:cNvGrpSpPr/>
          <p:nvPr/>
        </p:nvGrpSpPr>
        <p:grpSpPr>
          <a:xfrm>
            <a:off x="16348083" y="246587"/>
            <a:ext cx="1839557" cy="401114"/>
            <a:chOff x="0" y="0"/>
            <a:chExt cx="592215" cy="153128"/>
          </a:xfrm>
          <a:solidFill>
            <a:schemeClr val="accent1">
              <a:lumMod val="40000"/>
              <a:lumOff val="60000"/>
            </a:schemeClr>
          </a:solidFill>
        </p:grpSpPr>
        <p:sp>
          <p:nvSpPr>
            <p:cNvPr id="7" name="Freeform 26">
              <a:extLst>
                <a:ext uri="{FF2B5EF4-FFF2-40B4-BE49-F238E27FC236}">
                  <a16:creationId xmlns:a16="http://schemas.microsoft.com/office/drawing/2014/main" id="{4CE7153E-0971-70DB-607A-EDEAFD250CB3}"/>
                </a:ext>
              </a:extLst>
            </p:cNvPr>
            <p:cNvSpPr/>
            <p:nvPr/>
          </p:nvSpPr>
          <p:spPr>
            <a:xfrm>
              <a:off x="0" y="0"/>
              <a:ext cx="592215" cy="153128"/>
            </a:xfrm>
            <a:custGeom>
              <a:avLst/>
              <a:gdLst/>
              <a:ahLst/>
              <a:cxnLst/>
              <a:rect l="l" t="t" r="r" b="b"/>
              <a:pathLst>
                <a:path w="592215" h="153128">
                  <a:moveTo>
                    <a:pt x="76564" y="0"/>
                  </a:moveTo>
                  <a:lnTo>
                    <a:pt x="515651" y="0"/>
                  </a:lnTo>
                  <a:cubicBezTo>
                    <a:pt x="557936" y="0"/>
                    <a:pt x="592215" y="34279"/>
                    <a:pt x="592215" y="76564"/>
                  </a:cubicBezTo>
                  <a:lnTo>
                    <a:pt x="592215" y="76564"/>
                  </a:lnTo>
                  <a:cubicBezTo>
                    <a:pt x="592215" y="118849"/>
                    <a:pt x="557936" y="153128"/>
                    <a:pt x="515651" y="153128"/>
                  </a:cubicBezTo>
                  <a:lnTo>
                    <a:pt x="76564" y="153128"/>
                  </a:lnTo>
                  <a:cubicBezTo>
                    <a:pt x="34279" y="153128"/>
                    <a:pt x="0" y="118849"/>
                    <a:pt x="0" y="76564"/>
                  </a:cubicBezTo>
                  <a:lnTo>
                    <a:pt x="0" y="76564"/>
                  </a:lnTo>
                  <a:cubicBezTo>
                    <a:pt x="0" y="34279"/>
                    <a:pt x="34279" y="0"/>
                    <a:pt x="76564" y="0"/>
                  </a:cubicBezTo>
                  <a:close/>
                </a:path>
              </a:pathLst>
            </a:custGeom>
            <a:grpFill/>
          </p:spPr>
          <p:txBody>
            <a:bodyPr/>
            <a:lstStyle/>
            <a:p>
              <a:endParaRPr lang="en-GB"/>
            </a:p>
          </p:txBody>
        </p:sp>
        <p:sp>
          <p:nvSpPr>
            <p:cNvPr id="8" name="TextBox 27">
              <a:extLst>
                <a:ext uri="{FF2B5EF4-FFF2-40B4-BE49-F238E27FC236}">
                  <a16:creationId xmlns:a16="http://schemas.microsoft.com/office/drawing/2014/main" id="{5ED3AD2C-487A-7A2A-2670-B39CC23AE5A0}"/>
                </a:ext>
              </a:extLst>
            </p:cNvPr>
            <p:cNvSpPr txBox="1"/>
            <p:nvPr/>
          </p:nvSpPr>
          <p:spPr>
            <a:xfrm>
              <a:off x="0" y="-47625"/>
              <a:ext cx="592215" cy="200753"/>
            </a:xfrm>
            <a:prstGeom prst="rect">
              <a:avLst/>
            </a:prstGeom>
            <a:grpFill/>
          </p:spPr>
          <p:txBody>
            <a:bodyPr lIns="50800" tIns="50800" rIns="50800" bIns="50800" rtlCol="0" anchor="ctr"/>
            <a:lstStyle/>
            <a:p>
              <a:pPr algn="ctr">
                <a:lnSpc>
                  <a:spcPts val="3261"/>
                </a:lnSpc>
              </a:pPr>
              <a:endParaRPr/>
            </a:p>
          </p:txBody>
        </p:sp>
      </p:grpSp>
    </p:spTree>
    <p:extLst>
      <p:ext uri="{BB962C8B-B14F-4D97-AF65-F5344CB8AC3E}">
        <p14:creationId xmlns:p14="http://schemas.microsoft.com/office/powerpoint/2010/main" val="21121264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descr="Boy with a cape">
            <a:extLst>
              <a:ext uri="{FF2B5EF4-FFF2-40B4-BE49-F238E27FC236}">
                <a16:creationId xmlns:a16="http://schemas.microsoft.com/office/drawing/2014/main" id="{EA0A0181-219C-B84C-A977-0FE8EB7F122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33400" y="3419284"/>
            <a:ext cx="3124200" cy="6515291"/>
          </a:xfrm>
          <a:prstGeom prst="rect">
            <a:avLst/>
          </a:prstGeom>
        </p:spPr>
      </p:pic>
      <p:pic>
        <p:nvPicPr>
          <p:cNvPr id="5" name="Graphic 4" descr="Man with short hair">
            <a:extLst>
              <a:ext uri="{FF2B5EF4-FFF2-40B4-BE49-F238E27FC236}">
                <a16:creationId xmlns:a16="http://schemas.microsoft.com/office/drawing/2014/main" id="{DFD8342F-01F5-DEEE-F5E6-016B44B45E1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504950" y="3619500"/>
            <a:ext cx="1162050" cy="1405706"/>
          </a:xfrm>
          <a:prstGeom prst="rect">
            <a:avLst/>
          </a:prstGeom>
        </p:spPr>
      </p:pic>
      <p:sp>
        <p:nvSpPr>
          <p:cNvPr id="6" name="TextBox 9">
            <a:extLst>
              <a:ext uri="{FF2B5EF4-FFF2-40B4-BE49-F238E27FC236}">
                <a16:creationId xmlns:a16="http://schemas.microsoft.com/office/drawing/2014/main" id="{31203D03-D1AC-5A65-C8AE-243C9144E9E1}"/>
              </a:ext>
            </a:extLst>
          </p:cNvPr>
          <p:cNvSpPr txBox="1"/>
          <p:nvPr/>
        </p:nvSpPr>
        <p:spPr>
          <a:xfrm>
            <a:off x="228600" y="0"/>
            <a:ext cx="7315200" cy="1846659"/>
          </a:xfrm>
          <a:prstGeom prst="rect">
            <a:avLst/>
          </a:prstGeom>
        </p:spPr>
        <p:txBody>
          <a:bodyPr wrap="square" lIns="0" tIns="0" rIns="0" bIns="0" rtlCol="0" anchor="t">
            <a:spAutoFit/>
          </a:bodyPr>
          <a:lstStyle/>
          <a:p>
            <a:pPr marL="0" lvl="0" indent="0" algn="l">
              <a:lnSpc>
                <a:spcPts val="7200"/>
              </a:lnSpc>
              <a:spcBef>
                <a:spcPct val="0"/>
              </a:spcBef>
            </a:pPr>
            <a:r>
              <a:rPr lang="en-US" sz="6000" b="1" dirty="0">
                <a:solidFill>
                  <a:srgbClr val="000000"/>
                </a:solidFill>
                <a:latin typeface="Canva Sans Bold"/>
                <a:ea typeface="Canva Sans Bold"/>
                <a:cs typeface="Canva Sans Bold"/>
                <a:sym typeface="Canva Sans Bold"/>
              </a:rPr>
              <a:t>University- Based Evidence (Friday)</a:t>
            </a:r>
            <a:endParaRPr lang="en-US" sz="6000" b="1" u="none" strike="noStrike" dirty="0">
              <a:solidFill>
                <a:srgbClr val="000000"/>
              </a:solidFill>
              <a:latin typeface="Canva Sans Bold"/>
              <a:ea typeface="Canva Sans Bold"/>
              <a:cs typeface="Canva Sans Bold"/>
              <a:sym typeface="Canva Sans Bold"/>
            </a:endParaRPr>
          </a:p>
        </p:txBody>
      </p:sp>
      <p:sp>
        <p:nvSpPr>
          <p:cNvPr id="7" name="Thought Bubble: Cloud 6">
            <a:extLst>
              <a:ext uri="{FF2B5EF4-FFF2-40B4-BE49-F238E27FC236}">
                <a16:creationId xmlns:a16="http://schemas.microsoft.com/office/drawing/2014/main" id="{43B5F9A2-53B0-30E6-453E-D571638A270F}"/>
              </a:ext>
            </a:extLst>
          </p:cNvPr>
          <p:cNvSpPr/>
          <p:nvPr/>
        </p:nvSpPr>
        <p:spPr>
          <a:xfrm>
            <a:off x="2667000" y="2001441"/>
            <a:ext cx="3352800" cy="1846659"/>
          </a:xfrm>
          <a:prstGeom prst="cloudCallout">
            <a:avLst>
              <a:gd name="adj1" fmla="val -48885"/>
              <a:gd name="adj2" fmla="val 61793"/>
            </a:avLst>
          </a:prstGeom>
          <a:solidFill>
            <a:schemeClr val="tx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Building on from what I have learnt</a:t>
            </a:r>
          </a:p>
        </p:txBody>
      </p:sp>
      <p:grpSp>
        <p:nvGrpSpPr>
          <p:cNvPr id="2" name="Group 29">
            <a:extLst>
              <a:ext uri="{FF2B5EF4-FFF2-40B4-BE49-F238E27FC236}">
                <a16:creationId xmlns:a16="http://schemas.microsoft.com/office/drawing/2014/main" id="{48F039C9-3153-130C-690A-6A1B85568675}"/>
              </a:ext>
            </a:extLst>
          </p:cNvPr>
          <p:cNvGrpSpPr/>
          <p:nvPr/>
        </p:nvGrpSpPr>
        <p:grpSpPr>
          <a:xfrm>
            <a:off x="16537577" y="266700"/>
            <a:ext cx="1491343" cy="348411"/>
            <a:chOff x="0" y="0"/>
            <a:chExt cx="632565" cy="153128"/>
          </a:xfrm>
          <a:solidFill>
            <a:schemeClr val="tx2">
              <a:lumMod val="40000"/>
              <a:lumOff val="60000"/>
            </a:schemeClr>
          </a:solidFill>
        </p:grpSpPr>
        <p:sp>
          <p:nvSpPr>
            <p:cNvPr id="4" name="Freeform 30">
              <a:extLst>
                <a:ext uri="{FF2B5EF4-FFF2-40B4-BE49-F238E27FC236}">
                  <a16:creationId xmlns:a16="http://schemas.microsoft.com/office/drawing/2014/main" id="{498516A8-6A94-0859-CEA1-FB2FB197C1EC}"/>
                </a:ext>
              </a:extLst>
            </p:cNvPr>
            <p:cNvSpPr/>
            <p:nvPr/>
          </p:nvSpPr>
          <p:spPr>
            <a:xfrm>
              <a:off x="0" y="0"/>
              <a:ext cx="632565" cy="153128"/>
            </a:xfrm>
            <a:custGeom>
              <a:avLst/>
              <a:gdLst/>
              <a:ahLst/>
              <a:cxnLst/>
              <a:rect l="l" t="t" r="r" b="b"/>
              <a:pathLst>
                <a:path w="632565" h="153128">
                  <a:moveTo>
                    <a:pt x="76564" y="0"/>
                  </a:moveTo>
                  <a:lnTo>
                    <a:pt x="556001" y="0"/>
                  </a:lnTo>
                  <a:cubicBezTo>
                    <a:pt x="598286" y="0"/>
                    <a:pt x="632565" y="34279"/>
                    <a:pt x="632565" y="76564"/>
                  </a:cubicBezTo>
                  <a:lnTo>
                    <a:pt x="632565" y="76564"/>
                  </a:lnTo>
                  <a:cubicBezTo>
                    <a:pt x="632565" y="118849"/>
                    <a:pt x="598286" y="153128"/>
                    <a:pt x="556001" y="153128"/>
                  </a:cubicBezTo>
                  <a:lnTo>
                    <a:pt x="76564" y="153128"/>
                  </a:lnTo>
                  <a:cubicBezTo>
                    <a:pt x="34279" y="153128"/>
                    <a:pt x="0" y="118849"/>
                    <a:pt x="0" y="76564"/>
                  </a:cubicBezTo>
                  <a:lnTo>
                    <a:pt x="0" y="76564"/>
                  </a:lnTo>
                  <a:cubicBezTo>
                    <a:pt x="0" y="34279"/>
                    <a:pt x="34279" y="0"/>
                    <a:pt x="76564" y="0"/>
                  </a:cubicBezTo>
                  <a:close/>
                </a:path>
              </a:pathLst>
            </a:custGeom>
            <a:grpFill/>
          </p:spPr>
          <p:txBody>
            <a:bodyPr/>
            <a:lstStyle/>
            <a:p>
              <a:endParaRPr lang="en-GB"/>
            </a:p>
          </p:txBody>
        </p:sp>
        <p:sp>
          <p:nvSpPr>
            <p:cNvPr id="8" name="TextBox 31">
              <a:extLst>
                <a:ext uri="{FF2B5EF4-FFF2-40B4-BE49-F238E27FC236}">
                  <a16:creationId xmlns:a16="http://schemas.microsoft.com/office/drawing/2014/main" id="{04974E24-7D99-CE04-9DA3-EE595D7658D9}"/>
                </a:ext>
              </a:extLst>
            </p:cNvPr>
            <p:cNvSpPr txBox="1"/>
            <p:nvPr/>
          </p:nvSpPr>
          <p:spPr>
            <a:xfrm>
              <a:off x="0" y="-47625"/>
              <a:ext cx="632565" cy="200753"/>
            </a:xfrm>
            <a:prstGeom prst="rect">
              <a:avLst/>
            </a:prstGeom>
            <a:grpFill/>
          </p:spPr>
          <p:txBody>
            <a:bodyPr lIns="50800" tIns="50800" rIns="50800" bIns="50800" rtlCol="0" anchor="ctr"/>
            <a:lstStyle/>
            <a:p>
              <a:pPr algn="ctr">
                <a:lnSpc>
                  <a:spcPts val="3261"/>
                </a:lnSpc>
              </a:pPr>
              <a:endParaRPr/>
            </a:p>
          </p:txBody>
        </p:sp>
      </p:grpSp>
    </p:spTree>
    <p:extLst>
      <p:ext uri="{BB962C8B-B14F-4D97-AF65-F5344CB8AC3E}">
        <p14:creationId xmlns:p14="http://schemas.microsoft.com/office/powerpoint/2010/main" val="16333811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a:off x="0" y="0"/>
            <a:ext cx="18288000" cy="10287000"/>
          </a:xfrm>
          <a:custGeom>
            <a:avLst/>
            <a:gdLst/>
            <a:ahLst/>
            <a:cxnLst/>
            <a:rect l="l" t="t" r="r" b="b"/>
            <a:pathLst>
              <a:path w="18288000" h="10287000">
                <a:moveTo>
                  <a:pt x="18288000" y="0"/>
                </a:moveTo>
                <a:lnTo>
                  <a:pt x="0" y="0"/>
                </a:lnTo>
                <a:lnTo>
                  <a:pt x="0" y="10287000"/>
                </a:lnTo>
                <a:lnTo>
                  <a:pt x="18288000" y="10287000"/>
                </a:lnTo>
                <a:lnTo>
                  <a:pt x="18288000" y="0"/>
                </a:lnTo>
                <a:close/>
              </a:path>
            </a:pathLst>
          </a:custGeom>
          <a:blipFill>
            <a:blip r:embed="rId2"/>
            <a:stretch>
              <a:fillRect/>
            </a:stretch>
          </a:blipFill>
        </p:spPr>
        <p:txBody>
          <a:bodyPr/>
          <a:lstStyle/>
          <a:p>
            <a:endParaRPr lang="en-GB"/>
          </a:p>
        </p:txBody>
      </p:sp>
      <p:grpSp>
        <p:nvGrpSpPr>
          <p:cNvPr id="3" name="Group 3"/>
          <p:cNvGrpSpPr/>
          <p:nvPr/>
        </p:nvGrpSpPr>
        <p:grpSpPr>
          <a:xfrm>
            <a:off x="6189498" y="2441529"/>
            <a:ext cx="2401770" cy="581409"/>
            <a:chOff x="0" y="0"/>
            <a:chExt cx="632565" cy="153128"/>
          </a:xfrm>
          <a:solidFill>
            <a:srgbClr val="002060"/>
          </a:solidFill>
        </p:grpSpPr>
        <p:sp>
          <p:nvSpPr>
            <p:cNvPr id="4" name="Freeform 4"/>
            <p:cNvSpPr/>
            <p:nvPr/>
          </p:nvSpPr>
          <p:spPr>
            <a:xfrm>
              <a:off x="0" y="0"/>
              <a:ext cx="632565" cy="153128"/>
            </a:xfrm>
            <a:custGeom>
              <a:avLst/>
              <a:gdLst/>
              <a:ahLst/>
              <a:cxnLst/>
              <a:rect l="l" t="t" r="r" b="b"/>
              <a:pathLst>
                <a:path w="632565" h="153128">
                  <a:moveTo>
                    <a:pt x="76564" y="0"/>
                  </a:moveTo>
                  <a:lnTo>
                    <a:pt x="556001" y="0"/>
                  </a:lnTo>
                  <a:cubicBezTo>
                    <a:pt x="598286" y="0"/>
                    <a:pt x="632565" y="34279"/>
                    <a:pt x="632565" y="76564"/>
                  </a:cubicBezTo>
                  <a:lnTo>
                    <a:pt x="632565" y="76564"/>
                  </a:lnTo>
                  <a:cubicBezTo>
                    <a:pt x="632565" y="118849"/>
                    <a:pt x="598286" y="153128"/>
                    <a:pt x="556001" y="153128"/>
                  </a:cubicBezTo>
                  <a:lnTo>
                    <a:pt x="76564" y="153128"/>
                  </a:lnTo>
                  <a:cubicBezTo>
                    <a:pt x="34279" y="153128"/>
                    <a:pt x="0" y="118849"/>
                    <a:pt x="0" y="76564"/>
                  </a:cubicBezTo>
                  <a:lnTo>
                    <a:pt x="0" y="76564"/>
                  </a:lnTo>
                  <a:cubicBezTo>
                    <a:pt x="0" y="34279"/>
                    <a:pt x="34279" y="0"/>
                    <a:pt x="76564" y="0"/>
                  </a:cubicBezTo>
                  <a:close/>
                </a:path>
              </a:pathLst>
            </a:custGeom>
            <a:grpFill/>
          </p:spPr>
          <p:txBody>
            <a:bodyPr/>
            <a:lstStyle/>
            <a:p>
              <a:endParaRPr lang="en-GB"/>
            </a:p>
          </p:txBody>
        </p:sp>
        <p:sp>
          <p:nvSpPr>
            <p:cNvPr id="5" name="TextBox 5"/>
            <p:cNvSpPr txBox="1"/>
            <p:nvPr/>
          </p:nvSpPr>
          <p:spPr>
            <a:xfrm>
              <a:off x="0" y="-47625"/>
              <a:ext cx="632565" cy="200753"/>
            </a:xfrm>
            <a:prstGeom prst="rect">
              <a:avLst/>
            </a:prstGeom>
            <a:grpFill/>
          </p:spPr>
          <p:txBody>
            <a:bodyPr lIns="50800" tIns="50800" rIns="50800" bIns="50800" rtlCol="0" anchor="ctr"/>
            <a:lstStyle/>
            <a:p>
              <a:pPr algn="ctr">
                <a:lnSpc>
                  <a:spcPts val="3261"/>
                </a:lnSpc>
              </a:pPr>
              <a:r>
                <a:rPr lang="en-GB" sz="3200" dirty="0">
                  <a:solidFill>
                    <a:schemeClr val="bg1"/>
                  </a:solidFill>
                  <a:latin typeface="Canva Sans" panose="020B0604020202020204" charset="0"/>
                </a:rPr>
                <a:t>03</a:t>
              </a:r>
              <a:endParaRPr sz="3200" dirty="0">
                <a:solidFill>
                  <a:schemeClr val="bg1"/>
                </a:solidFill>
                <a:latin typeface="Canva Sans" panose="020B0604020202020204" charset="0"/>
              </a:endParaRPr>
            </a:p>
          </p:txBody>
        </p:sp>
      </p:grpSp>
      <p:grpSp>
        <p:nvGrpSpPr>
          <p:cNvPr id="6" name="Group 6"/>
          <p:cNvGrpSpPr/>
          <p:nvPr/>
        </p:nvGrpSpPr>
        <p:grpSpPr>
          <a:xfrm>
            <a:off x="8769672" y="2273381"/>
            <a:ext cx="8474388" cy="762236"/>
            <a:chOff x="0" y="-47625"/>
            <a:chExt cx="2231938" cy="200753"/>
          </a:xfrm>
          <a:solidFill>
            <a:srgbClr val="002060"/>
          </a:solidFill>
        </p:grpSpPr>
        <p:sp>
          <p:nvSpPr>
            <p:cNvPr id="7" name="Freeform 7"/>
            <p:cNvSpPr/>
            <p:nvPr/>
          </p:nvSpPr>
          <p:spPr>
            <a:xfrm>
              <a:off x="0" y="0"/>
              <a:ext cx="2231938" cy="153128"/>
            </a:xfrm>
            <a:custGeom>
              <a:avLst/>
              <a:gdLst/>
              <a:ahLst/>
              <a:cxnLst/>
              <a:rect l="l" t="t" r="r" b="b"/>
              <a:pathLst>
                <a:path w="2231938" h="153128">
                  <a:moveTo>
                    <a:pt x="21926" y="0"/>
                  </a:moveTo>
                  <a:lnTo>
                    <a:pt x="2210012" y="0"/>
                  </a:lnTo>
                  <a:cubicBezTo>
                    <a:pt x="2215827" y="0"/>
                    <a:pt x="2221404" y="2310"/>
                    <a:pt x="2225516" y="6422"/>
                  </a:cubicBezTo>
                  <a:cubicBezTo>
                    <a:pt x="2229628" y="10534"/>
                    <a:pt x="2231938" y="16111"/>
                    <a:pt x="2231938" y="21926"/>
                  </a:cubicBezTo>
                  <a:lnTo>
                    <a:pt x="2231938" y="131203"/>
                  </a:lnTo>
                  <a:cubicBezTo>
                    <a:pt x="2231938" y="137018"/>
                    <a:pt x="2229628" y="142595"/>
                    <a:pt x="2225516" y="146707"/>
                  </a:cubicBezTo>
                  <a:cubicBezTo>
                    <a:pt x="2221404" y="150818"/>
                    <a:pt x="2215827" y="153128"/>
                    <a:pt x="2210012" y="153128"/>
                  </a:cubicBezTo>
                  <a:lnTo>
                    <a:pt x="21926" y="153128"/>
                  </a:lnTo>
                  <a:cubicBezTo>
                    <a:pt x="16111" y="153128"/>
                    <a:pt x="10534" y="150818"/>
                    <a:pt x="6422" y="146707"/>
                  </a:cubicBezTo>
                  <a:cubicBezTo>
                    <a:pt x="2310" y="142595"/>
                    <a:pt x="0" y="137018"/>
                    <a:pt x="0" y="131203"/>
                  </a:cubicBezTo>
                  <a:lnTo>
                    <a:pt x="0" y="21926"/>
                  </a:lnTo>
                  <a:cubicBezTo>
                    <a:pt x="0" y="16111"/>
                    <a:pt x="2310" y="10534"/>
                    <a:pt x="6422" y="6422"/>
                  </a:cubicBezTo>
                  <a:cubicBezTo>
                    <a:pt x="10534" y="2310"/>
                    <a:pt x="16111" y="0"/>
                    <a:pt x="21926" y="0"/>
                  </a:cubicBezTo>
                  <a:close/>
                </a:path>
              </a:pathLst>
            </a:custGeom>
            <a:grpFill/>
          </p:spPr>
          <p:txBody>
            <a:bodyPr/>
            <a:lstStyle/>
            <a:p>
              <a:endParaRPr lang="en-GB"/>
            </a:p>
          </p:txBody>
        </p:sp>
        <p:sp>
          <p:nvSpPr>
            <p:cNvPr id="8" name="TextBox 8"/>
            <p:cNvSpPr txBox="1"/>
            <p:nvPr/>
          </p:nvSpPr>
          <p:spPr>
            <a:xfrm>
              <a:off x="0" y="-47625"/>
              <a:ext cx="2231938" cy="197414"/>
            </a:xfrm>
            <a:prstGeom prst="rect">
              <a:avLst/>
            </a:prstGeom>
            <a:grpFill/>
          </p:spPr>
          <p:txBody>
            <a:bodyPr lIns="50800" tIns="50800" rIns="50800" bIns="50800" rtlCol="0" anchor="ctr"/>
            <a:lstStyle/>
            <a:p>
              <a:pPr algn="ctr">
                <a:lnSpc>
                  <a:spcPts val="3261"/>
                </a:lnSpc>
              </a:pPr>
              <a:endParaRPr/>
            </a:p>
          </p:txBody>
        </p:sp>
      </p:grpSp>
      <p:grpSp>
        <p:nvGrpSpPr>
          <p:cNvPr id="9" name="Group 9"/>
          <p:cNvGrpSpPr/>
          <p:nvPr/>
        </p:nvGrpSpPr>
        <p:grpSpPr>
          <a:xfrm>
            <a:off x="1028700" y="3216237"/>
            <a:ext cx="3998441" cy="6042063"/>
            <a:chOff x="0" y="0"/>
            <a:chExt cx="2091068" cy="3159823"/>
          </a:xfrm>
        </p:grpSpPr>
        <p:sp>
          <p:nvSpPr>
            <p:cNvPr id="10" name="Freeform 10"/>
            <p:cNvSpPr/>
            <p:nvPr/>
          </p:nvSpPr>
          <p:spPr>
            <a:xfrm>
              <a:off x="0" y="0"/>
              <a:ext cx="2091068" cy="3159823"/>
            </a:xfrm>
            <a:custGeom>
              <a:avLst/>
              <a:gdLst/>
              <a:ahLst/>
              <a:cxnLst/>
              <a:rect l="l" t="t" r="r" b="b"/>
              <a:pathLst>
                <a:path w="2091068" h="3159823">
                  <a:moveTo>
                    <a:pt x="87131" y="0"/>
                  </a:moveTo>
                  <a:lnTo>
                    <a:pt x="2003938" y="0"/>
                  </a:lnTo>
                  <a:cubicBezTo>
                    <a:pt x="2052059" y="0"/>
                    <a:pt x="2091068" y="39010"/>
                    <a:pt x="2091068" y="87131"/>
                  </a:cubicBezTo>
                  <a:lnTo>
                    <a:pt x="2091068" y="3072693"/>
                  </a:lnTo>
                  <a:cubicBezTo>
                    <a:pt x="2091068" y="3095801"/>
                    <a:pt x="2081888" y="3117963"/>
                    <a:pt x="2065548" y="3134303"/>
                  </a:cubicBezTo>
                  <a:cubicBezTo>
                    <a:pt x="2049208" y="3150643"/>
                    <a:pt x="2027046" y="3159823"/>
                    <a:pt x="2003938" y="3159823"/>
                  </a:cubicBezTo>
                  <a:lnTo>
                    <a:pt x="87131" y="3159823"/>
                  </a:lnTo>
                  <a:cubicBezTo>
                    <a:pt x="39010" y="3159823"/>
                    <a:pt x="0" y="3120814"/>
                    <a:pt x="0" y="3072693"/>
                  </a:cubicBezTo>
                  <a:lnTo>
                    <a:pt x="0" y="87131"/>
                  </a:lnTo>
                  <a:cubicBezTo>
                    <a:pt x="0" y="39010"/>
                    <a:pt x="39010" y="0"/>
                    <a:pt x="87131" y="0"/>
                  </a:cubicBezTo>
                  <a:close/>
                </a:path>
              </a:pathLst>
            </a:custGeom>
            <a:blipFill>
              <a:blip r:embed="rId3"/>
              <a:stretch>
                <a:fillRect l="-25555" r="-25555"/>
              </a:stretch>
            </a:blipFill>
          </p:spPr>
          <p:txBody>
            <a:bodyPr/>
            <a:lstStyle/>
            <a:p>
              <a:endParaRPr lang="en-GB"/>
            </a:p>
          </p:txBody>
        </p:sp>
      </p:grpSp>
      <p:grpSp>
        <p:nvGrpSpPr>
          <p:cNvPr id="11" name="Group 11"/>
          <p:cNvGrpSpPr/>
          <p:nvPr/>
        </p:nvGrpSpPr>
        <p:grpSpPr>
          <a:xfrm>
            <a:off x="6189498" y="3259841"/>
            <a:ext cx="2401770" cy="581409"/>
            <a:chOff x="0" y="0"/>
            <a:chExt cx="632565" cy="153128"/>
          </a:xfrm>
          <a:solidFill>
            <a:srgbClr val="002060"/>
          </a:solidFill>
        </p:grpSpPr>
        <p:sp>
          <p:nvSpPr>
            <p:cNvPr id="12" name="Freeform 12"/>
            <p:cNvSpPr/>
            <p:nvPr/>
          </p:nvSpPr>
          <p:spPr>
            <a:xfrm>
              <a:off x="0" y="0"/>
              <a:ext cx="632565" cy="153128"/>
            </a:xfrm>
            <a:custGeom>
              <a:avLst/>
              <a:gdLst/>
              <a:ahLst/>
              <a:cxnLst/>
              <a:rect l="l" t="t" r="r" b="b"/>
              <a:pathLst>
                <a:path w="632565" h="153128">
                  <a:moveTo>
                    <a:pt x="76564" y="0"/>
                  </a:moveTo>
                  <a:lnTo>
                    <a:pt x="556001" y="0"/>
                  </a:lnTo>
                  <a:cubicBezTo>
                    <a:pt x="598286" y="0"/>
                    <a:pt x="632565" y="34279"/>
                    <a:pt x="632565" y="76564"/>
                  </a:cubicBezTo>
                  <a:lnTo>
                    <a:pt x="632565" y="76564"/>
                  </a:lnTo>
                  <a:cubicBezTo>
                    <a:pt x="632565" y="118849"/>
                    <a:pt x="598286" y="153128"/>
                    <a:pt x="556001" y="153128"/>
                  </a:cubicBezTo>
                  <a:lnTo>
                    <a:pt x="76564" y="153128"/>
                  </a:lnTo>
                  <a:cubicBezTo>
                    <a:pt x="34279" y="153128"/>
                    <a:pt x="0" y="118849"/>
                    <a:pt x="0" y="76564"/>
                  </a:cubicBezTo>
                  <a:lnTo>
                    <a:pt x="0" y="76564"/>
                  </a:lnTo>
                  <a:cubicBezTo>
                    <a:pt x="0" y="34279"/>
                    <a:pt x="34279" y="0"/>
                    <a:pt x="76564" y="0"/>
                  </a:cubicBezTo>
                  <a:close/>
                </a:path>
              </a:pathLst>
            </a:custGeom>
            <a:grpFill/>
          </p:spPr>
          <p:txBody>
            <a:bodyPr/>
            <a:lstStyle/>
            <a:p>
              <a:endParaRPr lang="en-GB"/>
            </a:p>
          </p:txBody>
        </p:sp>
        <p:sp>
          <p:nvSpPr>
            <p:cNvPr id="13" name="TextBox 13"/>
            <p:cNvSpPr txBox="1"/>
            <p:nvPr/>
          </p:nvSpPr>
          <p:spPr>
            <a:xfrm>
              <a:off x="0" y="-47625"/>
              <a:ext cx="632565" cy="200753"/>
            </a:xfrm>
            <a:prstGeom prst="rect">
              <a:avLst/>
            </a:prstGeom>
            <a:grpFill/>
          </p:spPr>
          <p:txBody>
            <a:bodyPr lIns="50800" tIns="50800" rIns="50800" bIns="50800" rtlCol="0" anchor="ctr"/>
            <a:lstStyle/>
            <a:p>
              <a:pPr algn="ctr">
                <a:lnSpc>
                  <a:spcPts val="3261"/>
                </a:lnSpc>
              </a:pPr>
              <a:endParaRPr/>
            </a:p>
          </p:txBody>
        </p:sp>
      </p:grpSp>
      <p:grpSp>
        <p:nvGrpSpPr>
          <p:cNvPr id="14" name="Group 14"/>
          <p:cNvGrpSpPr/>
          <p:nvPr/>
        </p:nvGrpSpPr>
        <p:grpSpPr>
          <a:xfrm>
            <a:off x="8769672" y="3264826"/>
            <a:ext cx="8474388" cy="581409"/>
            <a:chOff x="0" y="0"/>
            <a:chExt cx="2231938" cy="153128"/>
          </a:xfrm>
          <a:solidFill>
            <a:srgbClr val="002060"/>
          </a:solidFill>
        </p:grpSpPr>
        <p:sp>
          <p:nvSpPr>
            <p:cNvPr id="15" name="Freeform 15"/>
            <p:cNvSpPr/>
            <p:nvPr/>
          </p:nvSpPr>
          <p:spPr>
            <a:xfrm>
              <a:off x="0" y="0"/>
              <a:ext cx="2231938" cy="153128"/>
            </a:xfrm>
            <a:custGeom>
              <a:avLst/>
              <a:gdLst/>
              <a:ahLst/>
              <a:cxnLst/>
              <a:rect l="l" t="t" r="r" b="b"/>
              <a:pathLst>
                <a:path w="2231938" h="153128">
                  <a:moveTo>
                    <a:pt x="21926" y="0"/>
                  </a:moveTo>
                  <a:lnTo>
                    <a:pt x="2210012" y="0"/>
                  </a:lnTo>
                  <a:cubicBezTo>
                    <a:pt x="2215827" y="0"/>
                    <a:pt x="2221404" y="2310"/>
                    <a:pt x="2225516" y="6422"/>
                  </a:cubicBezTo>
                  <a:cubicBezTo>
                    <a:pt x="2229628" y="10534"/>
                    <a:pt x="2231938" y="16111"/>
                    <a:pt x="2231938" y="21926"/>
                  </a:cubicBezTo>
                  <a:lnTo>
                    <a:pt x="2231938" y="131203"/>
                  </a:lnTo>
                  <a:cubicBezTo>
                    <a:pt x="2231938" y="137018"/>
                    <a:pt x="2229628" y="142595"/>
                    <a:pt x="2225516" y="146707"/>
                  </a:cubicBezTo>
                  <a:cubicBezTo>
                    <a:pt x="2221404" y="150818"/>
                    <a:pt x="2215827" y="153128"/>
                    <a:pt x="2210012" y="153128"/>
                  </a:cubicBezTo>
                  <a:lnTo>
                    <a:pt x="21926" y="153128"/>
                  </a:lnTo>
                  <a:cubicBezTo>
                    <a:pt x="16111" y="153128"/>
                    <a:pt x="10534" y="150818"/>
                    <a:pt x="6422" y="146707"/>
                  </a:cubicBezTo>
                  <a:cubicBezTo>
                    <a:pt x="2310" y="142595"/>
                    <a:pt x="0" y="137018"/>
                    <a:pt x="0" y="131203"/>
                  </a:cubicBezTo>
                  <a:lnTo>
                    <a:pt x="0" y="21926"/>
                  </a:lnTo>
                  <a:cubicBezTo>
                    <a:pt x="0" y="16111"/>
                    <a:pt x="2310" y="10534"/>
                    <a:pt x="6422" y="6422"/>
                  </a:cubicBezTo>
                  <a:cubicBezTo>
                    <a:pt x="10534" y="2310"/>
                    <a:pt x="16111" y="0"/>
                    <a:pt x="21926" y="0"/>
                  </a:cubicBezTo>
                  <a:close/>
                </a:path>
              </a:pathLst>
            </a:custGeom>
            <a:grpFill/>
          </p:spPr>
          <p:txBody>
            <a:bodyPr/>
            <a:lstStyle/>
            <a:p>
              <a:endParaRPr lang="en-GB"/>
            </a:p>
          </p:txBody>
        </p:sp>
        <p:sp>
          <p:nvSpPr>
            <p:cNvPr id="16" name="TextBox 16"/>
            <p:cNvSpPr txBox="1"/>
            <p:nvPr/>
          </p:nvSpPr>
          <p:spPr>
            <a:xfrm>
              <a:off x="0" y="-47625"/>
              <a:ext cx="2231938" cy="200753"/>
            </a:xfrm>
            <a:prstGeom prst="rect">
              <a:avLst/>
            </a:prstGeom>
            <a:grpFill/>
          </p:spPr>
          <p:txBody>
            <a:bodyPr lIns="50800" tIns="50800" rIns="50800" bIns="50800" rtlCol="0" anchor="ctr"/>
            <a:lstStyle/>
            <a:p>
              <a:pPr algn="ctr">
                <a:lnSpc>
                  <a:spcPts val="3261"/>
                </a:lnSpc>
              </a:pPr>
              <a:endParaRPr/>
            </a:p>
          </p:txBody>
        </p:sp>
      </p:grpSp>
      <p:grpSp>
        <p:nvGrpSpPr>
          <p:cNvPr id="17" name="Group 17"/>
          <p:cNvGrpSpPr/>
          <p:nvPr/>
        </p:nvGrpSpPr>
        <p:grpSpPr>
          <a:xfrm>
            <a:off x="6189498" y="4063311"/>
            <a:ext cx="2401770" cy="581409"/>
            <a:chOff x="0" y="0"/>
            <a:chExt cx="632565" cy="153128"/>
          </a:xfrm>
          <a:solidFill>
            <a:srgbClr val="002060"/>
          </a:solidFill>
        </p:grpSpPr>
        <p:sp>
          <p:nvSpPr>
            <p:cNvPr id="18" name="Freeform 18"/>
            <p:cNvSpPr/>
            <p:nvPr/>
          </p:nvSpPr>
          <p:spPr>
            <a:xfrm>
              <a:off x="0" y="0"/>
              <a:ext cx="632565" cy="153128"/>
            </a:xfrm>
            <a:custGeom>
              <a:avLst/>
              <a:gdLst/>
              <a:ahLst/>
              <a:cxnLst/>
              <a:rect l="l" t="t" r="r" b="b"/>
              <a:pathLst>
                <a:path w="632565" h="153128">
                  <a:moveTo>
                    <a:pt x="76564" y="0"/>
                  </a:moveTo>
                  <a:lnTo>
                    <a:pt x="556001" y="0"/>
                  </a:lnTo>
                  <a:cubicBezTo>
                    <a:pt x="598286" y="0"/>
                    <a:pt x="632565" y="34279"/>
                    <a:pt x="632565" y="76564"/>
                  </a:cubicBezTo>
                  <a:lnTo>
                    <a:pt x="632565" y="76564"/>
                  </a:lnTo>
                  <a:cubicBezTo>
                    <a:pt x="632565" y="118849"/>
                    <a:pt x="598286" y="153128"/>
                    <a:pt x="556001" y="153128"/>
                  </a:cubicBezTo>
                  <a:lnTo>
                    <a:pt x="76564" y="153128"/>
                  </a:lnTo>
                  <a:cubicBezTo>
                    <a:pt x="34279" y="153128"/>
                    <a:pt x="0" y="118849"/>
                    <a:pt x="0" y="76564"/>
                  </a:cubicBezTo>
                  <a:lnTo>
                    <a:pt x="0" y="76564"/>
                  </a:lnTo>
                  <a:cubicBezTo>
                    <a:pt x="0" y="34279"/>
                    <a:pt x="34279" y="0"/>
                    <a:pt x="76564" y="0"/>
                  </a:cubicBezTo>
                  <a:close/>
                </a:path>
              </a:pathLst>
            </a:custGeom>
            <a:grpFill/>
          </p:spPr>
          <p:txBody>
            <a:bodyPr/>
            <a:lstStyle/>
            <a:p>
              <a:endParaRPr lang="en-GB"/>
            </a:p>
          </p:txBody>
        </p:sp>
        <p:sp>
          <p:nvSpPr>
            <p:cNvPr id="19" name="TextBox 19"/>
            <p:cNvSpPr txBox="1"/>
            <p:nvPr/>
          </p:nvSpPr>
          <p:spPr>
            <a:xfrm>
              <a:off x="0" y="-47625"/>
              <a:ext cx="632565" cy="200753"/>
            </a:xfrm>
            <a:prstGeom prst="rect">
              <a:avLst/>
            </a:prstGeom>
            <a:grpFill/>
          </p:spPr>
          <p:txBody>
            <a:bodyPr lIns="50800" tIns="50800" rIns="50800" bIns="50800" rtlCol="0" anchor="ctr"/>
            <a:lstStyle/>
            <a:p>
              <a:pPr algn="ctr">
                <a:lnSpc>
                  <a:spcPts val="3261"/>
                </a:lnSpc>
              </a:pPr>
              <a:endParaRPr/>
            </a:p>
          </p:txBody>
        </p:sp>
      </p:grpSp>
      <p:grpSp>
        <p:nvGrpSpPr>
          <p:cNvPr id="20" name="Group 20"/>
          <p:cNvGrpSpPr/>
          <p:nvPr/>
        </p:nvGrpSpPr>
        <p:grpSpPr>
          <a:xfrm>
            <a:off x="8769672" y="4061232"/>
            <a:ext cx="8474388" cy="580557"/>
            <a:chOff x="0" y="0"/>
            <a:chExt cx="2231938" cy="153128"/>
          </a:xfrm>
          <a:solidFill>
            <a:srgbClr val="002060"/>
          </a:solidFill>
        </p:grpSpPr>
        <p:sp>
          <p:nvSpPr>
            <p:cNvPr id="21" name="Freeform 21"/>
            <p:cNvSpPr/>
            <p:nvPr/>
          </p:nvSpPr>
          <p:spPr>
            <a:xfrm>
              <a:off x="0" y="0"/>
              <a:ext cx="2231938" cy="153128"/>
            </a:xfrm>
            <a:custGeom>
              <a:avLst/>
              <a:gdLst/>
              <a:ahLst/>
              <a:cxnLst/>
              <a:rect l="l" t="t" r="r" b="b"/>
              <a:pathLst>
                <a:path w="2231938" h="153128">
                  <a:moveTo>
                    <a:pt x="21926" y="0"/>
                  </a:moveTo>
                  <a:lnTo>
                    <a:pt x="2210012" y="0"/>
                  </a:lnTo>
                  <a:cubicBezTo>
                    <a:pt x="2215827" y="0"/>
                    <a:pt x="2221404" y="2310"/>
                    <a:pt x="2225516" y="6422"/>
                  </a:cubicBezTo>
                  <a:cubicBezTo>
                    <a:pt x="2229628" y="10534"/>
                    <a:pt x="2231938" y="16111"/>
                    <a:pt x="2231938" y="21926"/>
                  </a:cubicBezTo>
                  <a:lnTo>
                    <a:pt x="2231938" y="131203"/>
                  </a:lnTo>
                  <a:cubicBezTo>
                    <a:pt x="2231938" y="137018"/>
                    <a:pt x="2229628" y="142595"/>
                    <a:pt x="2225516" y="146707"/>
                  </a:cubicBezTo>
                  <a:cubicBezTo>
                    <a:pt x="2221404" y="150818"/>
                    <a:pt x="2215827" y="153128"/>
                    <a:pt x="2210012" y="153128"/>
                  </a:cubicBezTo>
                  <a:lnTo>
                    <a:pt x="21926" y="153128"/>
                  </a:lnTo>
                  <a:cubicBezTo>
                    <a:pt x="16111" y="153128"/>
                    <a:pt x="10534" y="150818"/>
                    <a:pt x="6422" y="146707"/>
                  </a:cubicBezTo>
                  <a:cubicBezTo>
                    <a:pt x="2310" y="142595"/>
                    <a:pt x="0" y="137018"/>
                    <a:pt x="0" y="131203"/>
                  </a:cubicBezTo>
                  <a:lnTo>
                    <a:pt x="0" y="21926"/>
                  </a:lnTo>
                  <a:cubicBezTo>
                    <a:pt x="0" y="16111"/>
                    <a:pt x="2310" y="10534"/>
                    <a:pt x="6422" y="6422"/>
                  </a:cubicBezTo>
                  <a:cubicBezTo>
                    <a:pt x="10534" y="2310"/>
                    <a:pt x="16111" y="0"/>
                    <a:pt x="21926" y="0"/>
                  </a:cubicBezTo>
                  <a:close/>
                </a:path>
              </a:pathLst>
            </a:custGeom>
            <a:grpFill/>
          </p:spPr>
          <p:txBody>
            <a:bodyPr/>
            <a:lstStyle/>
            <a:p>
              <a:endParaRPr lang="en-GB"/>
            </a:p>
          </p:txBody>
        </p:sp>
        <p:sp>
          <p:nvSpPr>
            <p:cNvPr id="22" name="TextBox 22"/>
            <p:cNvSpPr txBox="1"/>
            <p:nvPr/>
          </p:nvSpPr>
          <p:spPr>
            <a:xfrm>
              <a:off x="0" y="-47625"/>
              <a:ext cx="2231938" cy="200753"/>
            </a:xfrm>
            <a:prstGeom prst="rect">
              <a:avLst/>
            </a:prstGeom>
            <a:grpFill/>
          </p:spPr>
          <p:txBody>
            <a:bodyPr lIns="50800" tIns="50800" rIns="50800" bIns="50800" rtlCol="0" anchor="ctr"/>
            <a:lstStyle/>
            <a:p>
              <a:pPr algn="ctr">
                <a:lnSpc>
                  <a:spcPts val="3261"/>
                </a:lnSpc>
              </a:pPr>
              <a:endParaRPr/>
            </a:p>
          </p:txBody>
        </p:sp>
      </p:grpSp>
      <p:grpSp>
        <p:nvGrpSpPr>
          <p:cNvPr id="23" name="Group 23"/>
          <p:cNvGrpSpPr/>
          <p:nvPr/>
        </p:nvGrpSpPr>
        <p:grpSpPr>
          <a:xfrm>
            <a:off x="6189498" y="4888054"/>
            <a:ext cx="2401770" cy="581409"/>
            <a:chOff x="0" y="0"/>
            <a:chExt cx="632565" cy="153128"/>
          </a:xfrm>
          <a:solidFill>
            <a:schemeClr val="tx2">
              <a:lumMod val="40000"/>
              <a:lumOff val="60000"/>
            </a:schemeClr>
          </a:solidFill>
        </p:grpSpPr>
        <p:sp>
          <p:nvSpPr>
            <p:cNvPr id="24" name="Freeform 24"/>
            <p:cNvSpPr/>
            <p:nvPr/>
          </p:nvSpPr>
          <p:spPr>
            <a:xfrm>
              <a:off x="0" y="0"/>
              <a:ext cx="632565" cy="153128"/>
            </a:xfrm>
            <a:custGeom>
              <a:avLst/>
              <a:gdLst/>
              <a:ahLst/>
              <a:cxnLst/>
              <a:rect l="l" t="t" r="r" b="b"/>
              <a:pathLst>
                <a:path w="632565" h="153128">
                  <a:moveTo>
                    <a:pt x="76564" y="0"/>
                  </a:moveTo>
                  <a:lnTo>
                    <a:pt x="556001" y="0"/>
                  </a:lnTo>
                  <a:cubicBezTo>
                    <a:pt x="598286" y="0"/>
                    <a:pt x="632565" y="34279"/>
                    <a:pt x="632565" y="76564"/>
                  </a:cubicBezTo>
                  <a:lnTo>
                    <a:pt x="632565" y="76564"/>
                  </a:lnTo>
                  <a:cubicBezTo>
                    <a:pt x="632565" y="118849"/>
                    <a:pt x="598286" y="153128"/>
                    <a:pt x="556001" y="153128"/>
                  </a:cubicBezTo>
                  <a:lnTo>
                    <a:pt x="76564" y="153128"/>
                  </a:lnTo>
                  <a:cubicBezTo>
                    <a:pt x="34279" y="153128"/>
                    <a:pt x="0" y="118849"/>
                    <a:pt x="0" y="76564"/>
                  </a:cubicBezTo>
                  <a:lnTo>
                    <a:pt x="0" y="76564"/>
                  </a:lnTo>
                  <a:cubicBezTo>
                    <a:pt x="0" y="34279"/>
                    <a:pt x="34279" y="0"/>
                    <a:pt x="76564" y="0"/>
                  </a:cubicBezTo>
                  <a:close/>
                </a:path>
              </a:pathLst>
            </a:custGeom>
            <a:grpFill/>
          </p:spPr>
          <p:txBody>
            <a:bodyPr/>
            <a:lstStyle/>
            <a:p>
              <a:endParaRPr lang="en-GB"/>
            </a:p>
          </p:txBody>
        </p:sp>
        <p:sp>
          <p:nvSpPr>
            <p:cNvPr id="25" name="TextBox 25"/>
            <p:cNvSpPr txBox="1"/>
            <p:nvPr/>
          </p:nvSpPr>
          <p:spPr>
            <a:xfrm>
              <a:off x="0" y="-47625"/>
              <a:ext cx="632565" cy="200753"/>
            </a:xfrm>
            <a:prstGeom prst="rect">
              <a:avLst/>
            </a:prstGeom>
            <a:grpFill/>
          </p:spPr>
          <p:txBody>
            <a:bodyPr lIns="50800" tIns="50800" rIns="50800" bIns="50800" rtlCol="0" anchor="ctr"/>
            <a:lstStyle/>
            <a:p>
              <a:pPr algn="ctr">
                <a:lnSpc>
                  <a:spcPts val="3261"/>
                </a:lnSpc>
              </a:pPr>
              <a:endParaRPr/>
            </a:p>
          </p:txBody>
        </p:sp>
      </p:grpSp>
      <p:grpSp>
        <p:nvGrpSpPr>
          <p:cNvPr id="26" name="Group 26"/>
          <p:cNvGrpSpPr/>
          <p:nvPr/>
        </p:nvGrpSpPr>
        <p:grpSpPr>
          <a:xfrm>
            <a:off x="8769672" y="4883788"/>
            <a:ext cx="8474388" cy="581409"/>
            <a:chOff x="0" y="0"/>
            <a:chExt cx="2231938" cy="153128"/>
          </a:xfrm>
          <a:solidFill>
            <a:schemeClr val="tx2">
              <a:lumMod val="40000"/>
              <a:lumOff val="60000"/>
            </a:schemeClr>
          </a:solidFill>
        </p:grpSpPr>
        <p:sp>
          <p:nvSpPr>
            <p:cNvPr id="27" name="Freeform 27"/>
            <p:cNvSpPr/>
            <p:nvPr/>
          </p:nvSpPr>
          <p:spPr>
            <a:xfrm>
              <a:off x="0" y="0"/>
              <a:ext cx="2231938" cy="153128"/>
            </a:xfrm>
            <a:custGeom>
              <a:avLst/>
              <a:gdLst/>
              <a:ahLst/>
              <a:cxnLst/>
              <a:rect l="l" t="t" r="r" b="b"/>
              <a:pathLst>
                <a:path w="2231938" h="153128">
                  <a:moveTo>
                    <a:pt x="21926" y="0"/>
                  </a:moveTo>
                  <a:lnTo>
                    <a:pt x="2210012" y="0"/>
                  </a:lnTo>
                  <a:cubicBezTo>
                    <a:pt x="2215827" y="0"/>
                    <a:pt x="2221404" y="2310"/>
                    <a:pt x="2225516" y="6422"/>
                  </a:cubicBezTo>
                  <a:cubicBezTo>
                    <a:pt x="2229628" y="10534"/>
                    <a:pt x="2231938" y="16111"/>
                    <a:pt x="2231938" y="21926"/>
                  </a:cubicBezTo>
                  <a:lnTo>
                    <a:pt x="2231938" y="131203"/>
                  </a:lnTo>
                  <a:cubicBezTo>
                    <a:pt x="2231938" y="137018"/>
                    <a:pt x="2229628" y="142595"/>
                    <a:pt x="2225516" y="146707"/>
                  </a:cubicBezTo>
                  <a:cubicBezTo>
                    <a:pt x="2221404" y="150818"/>
                    <a:pt x="2215827" y="153128"/>
                    <a:pt x="2210012" y="153128"/>
                  </a:cubicBezTo>
                  <a:lnTo>
                    <a:pt x="21926" y="153128"/>
                  </a:lnTo>
                  <a:cubicBezTo>
                    <a:pt x="16111" y="153128"/>
                    <a:pt x="10534" y="150818"/>
                    <a:pt x="6422" y="146707"/>
                  </a:cubicBezTo>
                  <a:cubicBezTo>
                    <a:pt x="2310" y="142595"/>
                    <a:pt x="0" y="137018"/>
                    <a:pt x="0" y="131203"/>
                  </a:cubicBezTo>
                  <a:lnTo>
                    <a:pt x="0" y="21926"/>
                  </a:lnTo>
                  <a:cubicBezTo>
                    <a:pt x="0" y="16111"/>
                    <a:pt x="2310" y="10534"/>
                    <a:pt x="6422" y="6422"/>
                  </a:cubicBezTo>
                  <a:cubicBezTo>
                    <a:pt x="10534" y="2310"/>
                    <a:pt x="16111" y="0"/>
                    <a:pt x="21926" y="0"/>
                  </a:cubicBezTo>
                  <a:close/>
                </a:path>
              </a:pathLst>
            </a:custGeom>
            <a:grpFill/>
          </p:spPr>
          <p:txBody>
            <a:bodyPr/>
            <a:lstStyle/>
            <a:p>
              <a:endParaRPr lang="en-GB"/>
            </a:p>
          </p:txBody>
        </p:sp>
        <p:sp>
          <p:nvSpPr>
            <p:cNvPr id="28" name="TextBox 28"/>
            <p:cNvSpPr txBox="1"/>
            <p:nvPr/>
          </p:nvSpPr>
          <p:spPr>
            <a:xfrm>
              <a:off x="0" y="-47625"/>
              <a:ext cx="2231938" cy="200753"/>
            </a:xfrm>
            <a:prstGeom prst="rect">
              <a:avLst/>
            </a:prstGeom>
            <a:grpFill/>
          </p:spPr>
          <p:txBody>
            <a:bodyPr lIns="50800" tIns="50800" rIns="50800" bIns="50800" rtlCol="0" anchor="ctr"/>
            <a:lstStyle/>
            <a:p>
              <a:pPr algn="ctr">
                <a:lnSpc>
                  <a:spcPts val="3261"/>
                </a:lnSpc>
              </a:pPr>
              <a:endParaRPr/>
            </a:p>
          </p:txBody>
        </p:sp>
      </p:grpSp>
      <p:grpSp>
        <p:nvGrpSpPr>
          <p:cNvPr id="29" name="Group 29"/>
          <p:cNvGrpSpPr/>
          <p:nvPr/>
        </p:nvGrpSpPr>
        <p:grpSpPr>
          <a:xfrm>
            <a:off x="6170166" y="5678452"/>
            <a:ext cx="2401770" cy="498282"/>
            <a:chOff x="0" y="0"/>
            <a:chExt cx="632565" cy="153128"/>
          </a:xfrm>
          <a:solidFill>
            <a:schemeClr val="tx2">
              <a:lumMod val="40000"/>
              <a:lumOff val="60000"/>
            </a:schemeClr>
          </a:solidFill>
        </p:grpSpPr>
        <p:sp>
          <p:nvSpPr>
            <p:cNvPr id="30" name="Freeform 30"/>
            <p:cNvSpPr/>
            <p:nvPr/>
          </p:nvSpPr>
          <p:spPr>
            <a:xfrm>
              <a:off x="0" y="0"/>
              <a:ext cx="632565" cy="153128"/>
            </a:xfrm>
            <a:custGeom>
              <a:avLst/>
              <a:gdLst/>
              <a:ahLst/>
              <a:cxnLst/>
              <a:rect l="l" t="t" r="r" b="b"/>
              <a:pathLst>
                <a:path w="632565" h="153128">
                  <a:moveTo>
                    <a:pt x="76564" y="0"/>
                  </a:moveTo>
                  <a:lnTo>
                    <a:pt x="556001" y="0"/>
                  </a:lnTo>
                  <a:cubicBezTo>
                    <a:pt x="598286" y="0"/>
                    <a:pt x="632565" y="34279"/>
                    <a:pt x="632565" y="76564"/>
                  </a:cubicBezTo>
                  <a:lnTo>
                    <a:pt x="632565" y="76564"/>
                  </a:lnTo>
                  <a:cubicBezTo>
                    <a:pt x="632565" y="118849"/>
                    <a:pt x="598286" y="153128"/>
                    <a:pt x="556001" y="153128"/>
                  </a:cubicBezTo>
                  <a:lnTo>
                    <a:pt x="76564" y="153128"/>
                  </a:lnTo>
                  <a:cubicBezTo>
                    <a:pt x="34279" y="153128"/>
                    <a:pt x="0" y="118849"/>
                    <a:pt x="0" y="76564"/>
                  </a:cubicBezTo>
                  <a:lnTo>
                    <a:pt x="0" y="76564"/>
                  </a:lnTo>
                  <a:cubicBezTo>
                    <a:pt x="0" y="34279"/>
                    <a:pt x="34279" y="0"/>
                    <a:pt x="76564" y="0"/>
                  </a:cubicBezTo>
                  <a:close/>
                </a:path>
              </a:pathLst>
            </a:custGeom>
            <a:grpFill/>
          </p:spPr>
          <p:txBody>
            <a:bodyPr/>
            <a:lstStyle/>
            <a:p>
              <a:endParaRPr lang="en-GB"/>
            </a:p>
          </p:txBody>
        </p:sp>
        <p:sp>
          <p:nvSpPr>
            <p:cNvPr id="31" name="TextBox 31"/>
            <p:cNvSpPr txBox="1"/>
            <p:nvPr/>
          </p:nvSpPr>
          <p:spPr>
            <a:xfrm>
              <a:off x="0" y="-47625"/>
              <a:ext cx="632565" cy="200753"/>
            </a:xfrm>
            <a:prstGeom prst="rect">
              <a:avLst/>
            </a:prstGeom>
            <a:grpFill/>
          </p:spPr>
          <p:txBody>
            <a:bodyPr lIns="50800" tIns="50800" rIns="50800" bIns="50800" rtlCol="0" anchor="ctr"/>
            <a:lstStyle/>
            <a:p>
              <a:pPr algn="ctr">
                <a:lnSpc>
                  <a:spcPts val="3261"/>
                </a:lnSpc>
              </a:pPr>
              <a:endParaRPr/>
            </a:p>
          </p:txBody>
        </p:sp>
      </p:grpSp>
      <p:grpSp>
        <p:nvGrpSpPr>
          <p:cNvPr id="32" name="Group 32"/>
          <p:cNvGrpSpPr/>
          <p:nvPr/>
        </p:nvGrpSpPr>
        <p:grpSpPr>
          <a:xfrm>
            <a:off x="8769672" y="5670777"/>
            <a:ext cx="8474388" cy="503336"/>
            <a:chOff x="0" y="0"/>
            <a:chExt cx="2231938" cy="153128"/>
          </a:xfrm>
          <a:solidFill>
            <a:schemeClr val="tx2">
              <a:lumMod val="40000"/>
              <a:lumOff val="60000"/>
            </a:schemeClr>
          </a:solidFill>
        </p:grpSpPr>
        <p:sp>
          <p:nvSpPr>
            <p:cNvPr id="33" name="Freeform 33"/>
            <p:cNvSpPr/>
            <p:nvPr/>
          </p:nvSpPr>
          <p:spPr>
            <a:xfrm>
              <a:off x="0" y="0"/>
              <a:ext cx="2231938" cy="153128"/>
            </a:xfrm>
            <a:custGeom>
              <a:avLst/>
              <a:gdLst/>
              <a:ahLst/>
              <a:cxnLst/>
              <a:rect l="l" t="t" r="r" b="b"/>
              <a:pathLst>
                <a:path w="2231938" h="153128">
                  <a:moveTo>
                    <a:pt x="21926" y="0"/>
                  </a:moveTo>
                  <a:lnTo>
                    <a:pt x="2210012" y="0"/>
                  </a:lnTo>
                  <a:cubicBezTo>
                    <a:pt x="2215827" y="0"/>
                    <a:pt x="2221404" y="2310"/>
                    <a:pt x="2225516" y="6422"/>
                  </a:cubicBezTo>
                  <a:cubicBezTo>
                    <a:pt x="2229628" y="10534"/>
                    <a:pt x="2231938" y="16111"/>
                    <a:pt x="2231938" y="21926"/>
                  </a:cubicBezTo>
                  <a:lnTo>
                    <a:pt x="2231938" y="131203"/>
                  </a:lnTo>
                  <a:cubicBezTo>
                    <a:pt x="2231938" y="137018"/>
                    <a:pt x="2229628" y="142595"/>
                    <a:pt x="2225516" y="146707"/>
                  </a:cubicBezTo>
                  <a:cubicBezTo>
                    <a:pt x="2221404" y="150818"/>
                    <a:pt x="2215827" y="153128"/>
                    <a:pt x="2210012" y="153128"/>
                  </a:cubicBezTo>
                  <a:lnTo>
                    <a:pt x="21926" y="153128"/>
                  </a:lnTo>
                  <a:cubicBezTo>
                    <a:pt x="16111" y="153128"/>
                    <a:pt x="10534" y="150818"/>
                    <a:pt x="6422" y="146707"/>
                  </a:cubicBezTo>
                  <a:cubicBezTo>
                    <a:pt x="2310" y="142595"/>
                    <a:pt x="0" y="137018"/>
                    <a:pt x="0" y="131203"/>
                  </a:cubicBezTo>
                  <a:lnTo>
                    <a:pt x="0" y="21926"/>
                  </a:lnTo>
                  <a:cubicBezTo>
                    <a:pt x="0" y="16111"/>
                    <a:pt x="2310" y="10534"/>
                    <a:pt x="6422" y="6422"/>
                  </a:cubicBezTo>
                  <a:cubicBezTo>
                    <a:pt x="10534" y="2310"/>
                    <a:pt x="16111" y="0"/>
                    <a:pt x="21926" y="0"/>
                  </a:cubicBezTo>
                  <a:close/>
                </a:path>
              </a:pathLst>
            </a:custGeom>
            <a:grpFill/>
          </p:spPr>
          <p:txBody>
            <a:bodyPr/>
            <a:lstStyle/>
            <a:p>
              <a:endParaRPr lang="en-GB"/>
            </a:p>
          </p:txBody>
        </p:sp>
        <p:sp>
          <p:nvSpPr>
            <p:cNvPr id="34" name="TextBox 34"/>
            <p:cNvSpPr txBox="1"/>
            <p:nvPr/>
          </p:nvSpPr>
          <p:spPr>
            <a:xfrm>
              <a:off x="0" y="-47625"/>
              <a:ext cx="2231938" cy="200753"/>
            </a:xfrm>
            <a:prstGeom prst="rect">
              <a:avLst/>
            </a:prstGeom>
            <a:grpFill/>
          </p:spPr>
          <p:txBody>
            <a:bodyPr lIns="50800" tIns="50800" rIns="50800" bIns="50800" rtlCol="0" anchor="ctr"/>
            <a:lstStyle/>
            <a:p>
              <a:pPr algn="ctr">
                <a:lnSpc>
                  <a:spcPts val="3261"/>
                </a:lnSpc>
              </a:pPr>
              <a:endParaRPr/>
            </a:p>
          </p:txBody>
        </p:sp>
      </p:grpSp>
      <p:grpSp>
        <p:nvGrpSpPr>
          <p:cNvPr id="35" name="Group 35"/>
          <p:cNvGrpSpPr/>
          <p:nvPr/>
        </p:nvGrpSpPr>
        <p:grpSpPr>
          <a:xfrm>
            <a:off x="6170166" y="6416110"/>
            <a:ext cx="2401770" cy="581409"/>
            <a:chOff x="0" y="0"/>
            <a:chExt cx="632565" cy="153128"/>
          </a:xfrm>
          <a:solidFill>
            <a:srgbClr val="002060"/>
          </a:solidFill>
        </p:grpSpPr>
        <p:sp>
          <p:nvSpPr>
            <p:cNvPr id="36" name="Freeform 36"/>
            <p:cNvSpPr/>
            <p:nvPr/>
          </p:nvSpPr>
          <p:spPr>
            <a:xfrm>
              <a:off x="0" y="0"/>
              <a:ext cx="632565" cy="153128"/>
            </a:xfrm>
            <a:custGeom>
              <a:avLst/>
              <a:gdLst/>
              <a:ahLst/>
              <a:cxnLst/>
              <a:rect l="l" t="t" r="r" b="b"/>
              <a:pathLst>
                <a:path w="632565" h="153128">
                  <a:moveTo>
                    <a:pt x="76564" y="0"/>
                  </a:moveTo>
                  <a:lnTo>
                    <a:pt x="556001" y="0"/>
                  </a:lnTo>
                  <a:cubicBezTo>
                    <a:pt x="598286" y="0"/>
                    <a:pt x="632565" y="34279"/>
                    <a:pt x="632565" y="76564"/>
                  </a:cubicBezTo>
                  <a:lnTo>
                    <a:pt x="632565" y="76564"/>
                  </a:lnTo>
                  <a:cubicBezTo>
                    <a:pt x="632565" y="118849"/>
                    <a:pt x="598286" y="153128"/>
                    <a:pt x="556001" y="153128"/>
                  </a:cubicBezTo>
                  <a:lnTo>
                    <a:pt x="76564" y="153128"/>
                  </a:lnTo>
                  <a:cubicBezTo>
                    <a:pt x="34279" y="153128"/>
                    <a:pt x="0" y="118849"/>
                    <a:pt x="0" y="76564"/>
                  </a:cubicBezTo>
                  <a:lnTo>
                    <a:pt x="0" y="76564"/>
                  </a:lnTo>
                  <a:cubicBezTo>
                    <a:pt x="0" y="34279"/>
                    <a:pt x="34279" y="0"/>
                    <a:pt x="76564" y="0"/>
                  </a:cubicBezTo>
                  <a:close/>
                </a:path>
              </a:pathLst>
            </a:custGeom>
            <a:grpFill/>
          </p:spPr>
          <p:txBody>
            <a:bodyPr/>
            <a:lstStyle/>
            <a:p>
              <a:endParaRPr lang="en-GB"/>
            </a:p>
          </p:txBody>
        </p:sp>
        <p:sp>
          <p:nvSpPr>
            <p:cNvPr id="37" name="TextBox 37"/>
            <p:cNvSpPr txBox="1"/>
            <p:nvPr/>
          </p:nvSpPr>
          <p:spPr>
            <a:xfrm>
              <a:off x="0" y="-47625"/>
              <a:ext cx="632565" cy="200753"/>
            </a:xfrm>
            <a:prstGeom prst="rect">
              <a:avLst/>
            </a:prstGeom>
            <a:grpFill/>
          </p:spPr>
          <p:txBody>
            <a:bodyPr lIns="50800" tIns="50800" rIns="50800" bIns="50800" rtlCol="0" anchor="ctr"/>
            <a:lstStyle/>
            <a:p>
              <a:pPr algn="ctr">
                <a:lnSpc>
                  <a:spcPts val="3261"/>
                </a:lnSpc>
              </a:pPr>
              <a:endParaRPr/>
            </a:p>
          </p:txBody>
        </p:sp>
      </p:grpSp>
      <p:grpSp>
        <p:nvGrpSpPr>
          <p:cNvPr id="38" name="Group 38"/>
          <p:cNvGrpSpPr/>
          <p:nvPr/>
        </p:nvGrpSpPr>
        <p:grpSpPr>
          <a:xfrm>
            <a:off x="8769672" y="6416662"/>
            <a:ext cx="8474388" cy="581409"/>
            <a:chOff x="0" y="0"/>
            <a:chExt cx="2231938" cy="153128"/>
          </a:xfrm>
          <a:solidFill>
            <a:srgbClr val="002060"/>
          </a:solidFill>
        </p:grpSpPr>
        <p:sp>
          <p:nvSpPr>
            <p:cNvPr id="39" name="Freeform 39"/>
            <p:cNvSpPr/>
            <p:nvPr/>
          </p:nvSpPr>
          <p:spPr>
            <a:xfrm>
              <a:off x="0" y="0"/>
              <a:ext cx="2231938" cy="153128"/>
            </a:xfrm>
            <a:custGeom>
              <a:avLst/>
              <a:gdLst/>
              <a:ahLst/>
              <a:cxnLst/>
              <a:rect l="l" t="t" r="r" b="b"/>
              <a:pathLst>
                <a:path w="2231938" h="153128">
                  <a:moveTo>
                    <a:pt x="21926" y="0"/>
                  </a:moveTo>
                  <a:lnTo>
                    <a:pt x="2210012" y="0"/>
                  </a:lnTo>
                  <a:cubicBezTo>
                    <a:pt x="2215827" y="0"/>
                    <a:pt x="2221404" y="2310"/>
                    <a:pt x="2225516" y="6422"/>
                  </a:cubicBezTo>
                  <a:cubicBezTo>
                    <a:pt x="2229628" y="10534"/>
                    <a:pt x="2231938" y="16111"/>
                    <a:pt x="2231938" y="21926"/>
                  </a:cubicBezTo>
                  <a:lnTo>
                    <a:pt x="2231938" y="131203"/>
                  </a:lnTo>
                  <a:cubicBezTo>
                    <a:pt x="2231938" y="137018"/>
                    <a:pt x="2229628" y="142595"/>
                    <a:pt x="2225516" y="146707"/>
                  </a:cubicBezTo>
                  <a:cubicBezTo>
                    <a:pt x="2221404" y="150818"/>
                    <a:pt x="2215827" y="153128"/>
                    <a:pt x="2210012" y="153128"/>
                  </a:cubicBezTo>
                  <a:lnTo>
                    <a:pt x="21926" y="153128"/>
                  </a:lnTo>
                  <a:cubicBezTo>
                    <a:pt x="16111" y="153128"/>
                    <a:pt x="10534" y="150818"/>
                    <a:pt x="6422" y="146707"/>
                  </a:cubicBezTo>
                  <a:cubicBezTo>
                    <a:pt x="2310" y="142595"/>
                    <a:pt x="0" y="137018"/>
                    <a:pt x="0" y="131203"/>
                  </a:cubicBezTo>
                  <a:lnTo>
                    <a:pt x="0" y="21926"/>
                  </a:lnTo>
                  <a:cubicBezTo>
                    <a:pt x="0" y="16111"/>
                    <a:pt x="2310" y="10534"/>
                    <a:pt x="6422" y="6422"/>
                  </a:cubicBezTo>
                  <a:cubicBezTo>
                    <a:pt x="10534" y="2310"/>
                    <a:pt x="16111" y="0"/>
                    <a:pt x="21926" y="0"/>
                  </a:cubicBezTo>
                  <a:close/>
                </a:path>
              </a:pathLst>
            </a:custGeom>
            <a:grpFill/>
          </p:spPr>
          <p:txBody>
            <a:bodyPr/>
            <a:lstStyle/>
            <a:p>
              <a:endParaRPr lang="en-GB"/>
            </a:p>
          </p:txBody>
        </p:sp>
        <p:sp>
          <p:nvSpPr>
            <p:cNvPr id="40" name="TextBox 40"/>
            <p:cNvSpPr txBox="1"/>
            <p:nvPr/>
          </p:nvSpPr>
          <p:spPr>
            <a:xfrm>
              <a:off x="0" y="-47625"/>
              <a:ext cx="2231938" cy="200753"/>
            </a:xfrm>
            <a:prstGeom prst="rect">
              <a:avLst/>
            </a:prstGeom>
            <a:grpFill/>
          </p:spPr>
          <p:txBody>
            <a:bodyPr lIns="50800" tIns="50800" rIns="50800" bIns="50800" rtlCol="0" anchor="ctr"/>
            <a:lstStyle/>
            <a:p>
              <a:pPr algn="ctr">
                <a:lnSpc>
                  <a:spcPts val="3261"/>
                </a:lnSpc>
              </a:pPr>
              <a:endParaRPr/>
            </a:p>
          </p:txBody>
        </p:sp>
      </p:grpSp>
      <p:grpSp>
        <p:nvGrpSpPr>
          <p:cNvPr id="41" name="Group 41"/>
          <p:cNvGrpSpPr/>
          <p:nvPr/>
        </p:nvGrpSpPr>
        <p:grpSpPr>
          <a:xfrm>
            <a:off x="6189497" y="7237474"/>
            <a:ext cx="2401770" cy="581409"/>
            <a:chOff x="0" y="0"/>
            <a:chExt cx="632565" cy="153128"/>
          </a:xfrm>
          <a:solidFill>
            <a:srgbClr val="002060"/>
          </a:solidFill>
        </p:grpSpPr>
        <p:sp>
          <p:nvSpPr>
            <p:cNvPr id="42" name="Freeform 42"/>
            <p:cNvSpPr/>
            <p:nvPr/>
          </p:nvSpPr>
          <p:spPr>
            <a:xfrm>
              <a:off x="0" y="0"/>
              <a:ext cx="632565" cy="153128"/>
            </a:xfrm>
            <a:custGeom>
              <a:avLst/>
              <a:gdLst/>
              <a:ahLst/>
              <a:cxnLst/>
              <a:rect l="l" t="t" r="r" b="b"/>
              <a:pathLst>
                <a:path w="632565" h="153128">
                  <a:moveTo>
                    <a:pt x="76564" y="0"/>
                  </a:moveTo>
                  <a:lnTo>
                    <a:pt x="556001" y="0"/>
                  </a:lnTo>
                  <a:cubicBezTo>
                    <a:pt x="598286" y="0"/>
                    <a:pt x="632565" y="34279"/>
                    <a:pt x="632565" y="76564"/>
                  </a:cubicBezTo>
                  <a:lnTo>
                    <a:pt x="632565" y="76564"/>
                  </a:lnTo>
                  <a:cubicBezTo>
                    <a:pt x="632565" y="118849"/>
                    <a:pt x="598286" y="153128"/>
                    <a:pt x="556001" y="153128"/>
                  </a:cubicBezTo>
                  <a:lnTo>
                    <a:pt x="76564" y="153128"/>
                  </a:lnTo>
                  <a:cubicBezTo>
                    <a:pt x="34279" y="153128"/>
                    <a:pt x="0" y="118849"/>
                    <a:pt x="0" y="76564"/>
                  </a:cubicBezTo>
                  <a:lnTo>
                    <a:pt x="0" y="76564"/>
                  </a:lnTo>
                  <a:cubicBezTo>
                    <a:pt x="0" y="34279"/>
                    <a:pt x="34279" y="0"/>
                    <a:pt x="76564" y="0"/>
                  </a:cubicBezTo>
                  <a:close/>
                </a:path>
              </a:pathLst>
            </a:custGeom>
            <a:grpFill/>
          </p:spPr>
          <p:txBody>
            <a:bodyPr/>
            <a:lstStyle/>
            <a:p>
              <a:endParaRPr lang="en-GB"/>
            </a:p>
          </p:txBody>
        </p:sp>
        <p:sp>
          <p:nvSpPr>
            <p:cNvPr id="43" name="TextBox 43"/>
            <p:cNvSpPr txBox="1"/>
            <p:nvPr/>
          </p:nvSpPr>
          <p:spPr>
            <a:xfrm>
              <a:off x="0" y="-47625"/>
              <a:ext cx="632565" cy="200753"/>
            </a:xfrm>
            <a:prstGeom prst="rect">
              <a:avLst/>
            </a:prstGeom>
            <a:grpFill/>
          </p:spPr>
          <p:txBody>
            <a:bodyPr lIns="50800" tIns="50800" rIns="50800" bIns="50800" rtlCol="0" anchor="ctr"/>
            <a:lstStyle/>
            <a:p>
              <a:pPr algn="ctr">
                <a:lnSpc>
                  <a:spcPts val="3261"/>
                </a:lnSpc>
              </a:pPr>
              <a:endParaRPr/>
            </a:p>
          </p:txBody>
        </p:sp>
      </p:grpSp>
      <p:grpSp>
        <p:nvGrpSpPr>
          <p:cNvPr id="44" name="Group 44"/>
          <p:cNvGrpSpPr/>
          <p:nvPr/>
        </p:nvGrpSpPr>
        <p:grpSpPr>
          <a:xfrm>
            <a:off x="8769672" y="7237474"/>
            <a:ext cx="8474388" cy="581409"/>
            <a:chOff x="0" y="0"/>
            <a:chExt cx="2231938" cy="153128"/>
          </a:xfrm>
          <a:solidFill>
            <a:srgbClr val="002060"/>
          </a:solidFill>
        </p:grpSpPr>
        <p:sp>
          <p:nvSpPr>
            <p:cNvPr id="45" name="Freeform 45"/>
            <p:cNvSpPr/>
            <p:nvPr/>
          </p:nvSpPr>
          <p:spPr>
            <a:xfrm>
              <a:off x="0" y="0"/>
              <a:ext cx="2231938" cy="153128"/>
            </a:xfrm>
            <a:custGeom>
              <a:avLst/>
              <a:gdLst/>
              <a:ahLst/>
              <a:cxnLst/>
              <a:rect l="l" t="t" r="r" b="b"/>
              <a:pathLst>
                <a:path w="2231938" h="153128">
                  <a:moveTo>
                    <a:pt x="21926" y="0"/>
                  </a:moveTo>
                  <a:lnTo>
                    <a:pt x="2210012" y="0"/>
                  </a:lnTo>
                  <a:cubicBezTo>
                    <a:pt x="2215827" y="0"/>
                    <a:pt x="2221404" y="2310"/>
                    <a:pt x="2225516" y="6422"/>
                  </a:cubicBezTo>
                  <a:cubicBezTo>
                    <a:pt x="2229628" y="10534"/>
                    <a:pt x="2231938" y="16111"/>
                    <a:pt x="2231938" y="21926"/>
                  </a:cubicBezTo>
                  <a:lnTo>
                    <a:pt x="2231938" y="131203"/>
                  </a:lnTo>
                  <a:cubicBezTo>
                    <a:pt x="2231938" y="137018"/>
                    <a:pt x="2229628" y="142595"/>
                    <a:pt x="2225516" y="146707"/>
                  </a:cubicBezTo>
                  <a:cubicBezTo>
                    <a:pt x="2221404" y="150818"/>
                    <a:pt x="2215827" y="153128"/>
                    <a:pt x="2210012" y="153128"/>
                  </a:cubicBezTo>
                  <a:lnTo>
                    <a:pt x="21926" y="153128"/>
                  </a:lnTo>
                  <a:cubicBezTo>
                    <a:pt x="16111" y="153128"/>
                    <a:pt x="10534" y="150818"/>
                    <a:pt x="6422" y="146707"/>
                  </a:cubicBezTo>
                  <a:cubicBezTo>
                    <a:pt x="2310" y="142595"/>
                    <a:pt x="0" y="137018"/>
                    <a:pt x="0" y="131203"/>
                  </a:cubicBezTo>
                  <a:lnTo>
                    <a:pt x="0" y="21926"/>
                  </a:lnTo>
                  <a:cubicBezTo>
                    <a:pt x="0" y="16111"/>
                    <a:pt x="2310" y="10534"/>
                    <a:pt x="6422" y="6422"/>
                  </a:cubicBezTo>
                  <a:cubicBezTo>
                    <a:pt x="10534" y="2310"/>
                    <a:pt x="16111" y="0"/>
                    <a:pt x="21926" y="0"/>
                  </a:cubicBezTo>
                  <a:close/>
                </a:path>
              </a:pathLst>
            </a:custGeom>
            <a:grpFill/>
          </p:spPr>
          <p:txBody>
            <a:bodyPr/>
            <a:lstStyle/>
            <a:p>
              <a:endParaRPr lang="en-GB"/>
            </a:p>
          </p:txBody>
        </p:sp>
        <p:sp>
          <p:nvSpPr>
            <p:cNvPr id="46" name="TextBox 46"/>
            <p:cNvSpPr txBox="1"/>
            <p:nvPr/>
          </p:nvSpPr>
          <p:spPr>
            <a:xfrm>
              <a:off x="0" y="-47625"/>
              <a:ext cx="2231938" cy="200753"/>
            </a:xfrm>
            <a:prstGeom prst="rect">
              <a:avLst/>
            </a:prstGeom>
            <a:grpFill/>
          </p:spPr>
          <p:txBody>
            <a:bodyPr lIns="50800" tIns="50800" rIns="50800" bIns="50800" rtlCol="0" anchor="ctr"/>
            <a:lstStyle/>
            <a:p>
              <a:pPr algn="ctr">
                <a:lnSpc>
                  <a:spcPts val="3261"/>
                </a:lnSpc>
              </a:pPr>
              <a:endParaRPr/>
            </a:p>
          </p:txBody>
        </p:sp>
      </p:grpSp>
      <p:grpSp>
        <p:nvGrpSpPr>
          <p:cNvPr id="47" name="Group 47"/>
          <p:cNvGrpSpPr/>
          <p:nvPr/>
        </p:nvGrpSpPr>
        <p:grpSpPr>
          <a:xfrm>
            <a:off x="6170166" y="8066213"/>
            <a:ext cx="2401770" cy="581409"/>
            <a:chOff x="0" y="0"/>
            <a:chExt cx="632565" cy="153128"/>
          </a:xfrm>
          <a:solidFill>
            <a:schemeClr val="accent1">
              <a:lumMod val="40000"/>
              <a:lumOff val="60000"/>
            </a:schemeClr>
          </a:solidFill>
        </p:grpSpPr>
        <p:sp>
          <p:nvSpPr>
            <p:cNvPr id="48" name="Freeform 48"/>
            <p:cNvSpPr/>
            <p:nvPr/>
          </p:nvSpPr>
          <p:spPr>
            <a:xfrm>
              <a:off x="0" y="0"/>
              <a:ext cx="632565" cy="153128"/>
            </a:xfrm>
            <a:custGeom>
              <a:avLst/>
              <a:gdLst/>
              <a:ahLst/>
              <a:cxnLst/>
              <a:rect l="l" t="t" r="r" b="b"/>
              <a:pathLst>
                <a:path w="632565" h="153128">
                  <a:moveTo>
                    <a:pt x="76564" y="0"/>
                  </a:moveTo>
                  <a:lnTo>
                    <a:pt x="556001" y="0"/>
                  </a:lnTo>
                  <a:cubicBezTo>
                    <a:pt x="598286" y="0"/>
                    <a:pt x="632565" y="34279"/>
                    <a:pt x="632565" y="76564"/>
                  </a:cubicBezTo>
                  <a:lnTo>
                    <a:pt x="632565" y="76564"/>
                  </a:lnTo>
                  <a:cubicBezTo>
                    <a:pt x="632565" y="118849"/>
                    <a:pt x="598286" y="153128"/>
                    <a:pt x="556001" y="153128"/>
                  </a:cubicBezTo>
                  <a:lnTo>
                    <a:pt x="76564" y="153128"/>
                  </a:lnTo>
                  <a:cubicBezTo>
                    <a:pt x="34279" y="153128"/>
                    <a:pt x="0" y="118849"/>
                    <a:pt x="0" y="76564"/>
                  </a:cubicBezTo>
                  <a:lnTo>
                    <a:pt x="0" y="76564"/>
                  </a:lnTo>
                  <a:cubicBezTo>
                    <a:pt x="0" y="34279"/>
                    <a:pt x="34279" y="0"/>
                    <a:pt x="76564" y="0"/>
                  </a:cubicBezTo>
                  <a:close/>
                </a:path>
              </a:pathLst>
            </a:custGeom>
            <a:grpFill/>
          </p:spPr>
          <p:txBody>
            <a:bodyPr/>
            <a:lstStyle/>
            <a:p>
              <a:endParaRPr lang="en-GB"/>
            </a:p>
          </p:txBody>
        </p:sp>
        <p:sp>
          <p:nvSpPr>
            <p:cNvPr id="49" name="TextBox 49"/>
            <p:cNvSpPr txBox="1"/>
            <p:nvPr/>
          </p:nvSpPr>
          <p:spPr>
            <a:xfrm>
              <a:off x="0" y="-47625"/>
              <a:ext cx="632565" cy="200753"/>
            </a:xfrm>
            <a:prstGeom prst="rect">
              <a:avLst/>
            </a:prstGeom>
            <a:grpFill/>
          </p:spPr>
          <p:txBody>
            <a:bodyPr lIns="50800" tIns="50800" rIns="50800" bIns="50800" rtlCol="0" anchor="ctr"/>
            <a:lstStyle/>
            <a:p>
              <a:pPr algn="ctr">
                <a:lnSpc>
                  <a:spcPts val="3261"/>
                </a:lnSpc>
              </a:pPr>
              <a:endParaRPr/>
            </a:p>
          </p:txBody>
        </p:sp>
      </p:grpSp>
      <p:grpSp>
        <p:nvGrpSpPr>
          <p:cNvPr id="50" name="Group 50"/>
          <p:cNvGrpSpPr/>
          <p:nvPr/>
        </p:nvGrpSpPr>
        <p:grpSpPr>
          <a:xfrm>
            <a:off x="8784912" y="8066213"/>
            <a:ext cx="8474388" cy="581409"/>
            <a:chOff x="0" y="0"/>
            <a:chExt cx="2231938" cy="153128"/>
          </a:xfrm>
          <a:solidFill>
            <a:schemeClr val="accent1">
              <a:lumMod val="40000"/>
              <a:lumOff val="60000"/>
            </a:schemeClr>
          </a:solidFill>
        </p:grpSpPr>
        <p:sp>
          <p:nvSpPr>
            <p:cNvPr id="51" name="Freeform 51"/>
            <p:cNvSpPr/>
            <p:nvPr/>
          </p:nvSpPr>
          <p:spPr>
            <a:xfrm>
              <a:off x="0" y="0"/>
              <a:ext cx="2231938" cy="153128"/>
            </a:xfrm>
            <a:custGeom>
              <a:avLst/>
              <a:gdLst/>
              <a:ahLst/>
              <a:cxnLst/>
              <a:rect l="l" t="t" r="r" b="b"/>
              <a:pathLst>
                <a:path w="2231938" h="153128">
                  <a:moveTo>
                    <a:pt x="21926" y="0"/>
                  </a:moveTo>
                  <a:lnTo>
                    <a:pt x="2210012" y="0"/>
                  </a:lnTo>
                  <a:cubicBezTo>
                    <a:pt x="2215827" y="0"/>
                    <a:pt x="2221404" y="2310"/>
                    <a:pt x="2225516" y="6422"/>
                  </a:cubicBezTo>
                  <a:cubicBezTo>
                    <a:pt x="2229628" y="10534"/>
                    <a:pt x="2231938" y="16111"/>
                    <a:pt x="2231938" y="21926"/>
                  </a:cubicBezTo>
                  <a:lnTo>
                    <a:pt x="2231938" y="131203"/>
                  </a:lnTo>
                  <a:cubicBezTo>
                    <a:pt x="2231938" y="137018"/>
                    <a:pt x="2229628" y="142595"/>
                    <a:pt x="2225516" y="146707"/>
                  </a:cubicBezTo>
                  <a:cubicBezTo>
                    <a:pt x="2221404" y="150818"/>
                    <a:pt x="2215827" y="153128"/>
                    <a:pt x="2210012" y="153128"/>
                  </a:cubicBezTo>
                  <a:lnTo>
                    <a:pt x="21926" y="153128"/>
                  </a:lnTo>
                  <a:cubicBezTo>
                    <a:pt x="16111" y="153128"/>
                    <a:pt x="10534" y="150818"/>
                    <a:pt x="6422" y="146707"/>
                  </a:cubicBezTo>
                  <a:cubicBezTo>
                    <a:pt x="2310" y="142595"/>
                    <a:pt x="0" y="137018"/>
                    <a:pt x="0" y="131203"/>
                  </a:cubicBezTo>
                  <a:lnTo>
                    <a:pt x="0" y="21926"/>
                  </a:lnTo>
                  <a:cubicBezTo>
                    <a:pt x="0" y="16111"/>
                    <a:pt x="2310" y="10534"/>
                    <a:pt x="6422" y="6422"/>
                  </a:cubicBezTo>
                  <a:cubicBezTo>
                    <a:pt x="10534" y="2310"/>
                    <a:pt x="16111" y="0"/>
                    <a:pt x="21926" y="0"/>
                  </a:cubicBezTo>
                  <a:close/>
                </a:path>
              </a:pathLst>
            </a:custGeom>
            <a:grpFill/>
          </p:spPr>
          <p:txBody>
            <a:bodyPr/>
            <a:lstStyle/>
            <a:p>
              <a:endParaRPr lang="en-GB"/>
            </a:p>
          </p:txBody>
        </p:sp>
        <p:sp>
          <p:nvSpPr>
            <p:cNvPr id="52" name="TextBox 52"/>
            <p:cNvSpPr txBox="1"/>
            <p:nvPr/>
          </p:nvSpPr>
          <p:spPr>
            <a:xfrm>
              <a:off x="0" y="-47625"/>
              <a:ext cx="2231938" cy="200753"/>
            </a:xfrm>
            <a:prstGeom prst="rect">
              <a:avLst/>
            </a:prstGeom>
            <a:grpFill/>
          </p:spPr>
          <p:txBody>
            <a:bodyPr lIns="50800" tIns="50800" rIns="50800" bIns="50800" rtlCol="0" anchor="ctr"/>
            <a:lstStyle/>
            <a:p>
              <a:pPr algn="ctr">
                <a:lnSpc>
                  <a:spcPts val="3261"/>
                </a:lnSpc>
              </a:pPr>
              <a:endParaRPr/>
            </a:p>
          </p:txBody>
        </p:sp>
      </p:grpSp>
      <p:sp>
        <p:nvSpPr>
          <p:cNvPr id="53" name="Freeform 53"/>
          <p:cNvSpPr/>
          <p:nvPr/>
        </p:nvSpPr>
        <p:spPr>
          <a:xfrm>
            <a:off x="14013139" y="505489"/>
            <a:ext cx="844716" cy="201196"/>
          </a:xfrm>
          <a:custGeom>
            <a:avLst/>
            <a:gdLst/>
            <a:ahLst/>
            <a:cxnLst/>
            <a:rect l="l" t="t" r="r" b="b"/>
            <a:pathLst>
              <a:path w="844716" h="201196">
                <a:moveTo>
                  <a:pt x="0" y="0"/>
                </a:moveTo>
                <a:lnTo>
                  <a:pt x="844716" y="0"/>
                </a:lnTo>
                <a:lnTo>
                  <a:pt x="844716" y="201196"/>
                </a:lnTo>
                <a:lnTo>
                  <a:pt x="0" y="20119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54" name="TextBox 54"/>
          <p:cNvSpPr txBox="1"/>
          <p:nvPr/>
        </p:nvSpPr>
        <p:spPr>
          <a:xfrm>
            <a:off x="10292441" y="148887"/>
            <a:ext cx="3500090" cy="914400"/>
          </a:xfrm>
          <a:prstGeom prst="rect">
            <a:avLst/>
          </a:prstGeom>
        </p:spPr>
        <p:txBody>
          <a:bodyPr lIns="0" tIns="0" rIns="0" bIns="0" rtlCol="0" anchor="t">
            <a:spAutoFit/>
          </a:bodyPr>
          <a:lstStyle/>
          <a:p>
            <a:pPr marL="0" lvl="0" indent="0" algn="l">
              <a:lnSpc>
                <a:spcPts val="7200"/>
              </a:lnSpc>
              <a:spcBef>
                <a:spcPct val="0"/>
              </a:spcBef>
            </a:pPr>
            <a:r>
              <a:rPr lang="en-US" sz="6000" b="1" dirty="0">
                <a:solidFill>
                  <a:srgbClr val="000000"/>
                </a:solidFill>
                <a:latin typeface="Canva Sans Bold"/>
                <a:ea typeface="Canva Sans Bold"/>
                <a:cs typeface="Canva Sans Bold"/>
                <a:sym typeface="Canva Sans Bold"/>
              </a:rPr>
              <a:t>Contents</a:t>
            </a:r>
          </a:p>
        </p:txBody>
      </p:sp>
      <p:sp>
        <p:nvSpPr>
          <p:cNvPr id="55" name="TextBox 55"/>
          <p:cNvSpPr txBox="1"/>
          <p:nvPr/>
        </p:nvSpPr>
        <p:spPr>
          <a:xfrm>
            <a:off x="6866201" y="3289742"/>
            <a:ext cx="1048365" cy="436017"/>
          </a:xfrm>
          <a:prstGeom prst="rect">
            <a:avLst/>
          </a:prstGeom>
        </p:spPr>
        <p:txBody>
          <a:bodyPr lIns="0" tIns="0" rIns="0" bIns="0" rtlCol="0" anchor="t">
            <a:spAutoFit/>
          </a:bodyPr>
          <a:lstStyle/>
          <a:p>
            <a:pPr algn="ctr">
              <a:lnSpc>
                <a:spcPts val="3359"/>
              </a:lnSpc>
            </a:pPr>
            <a:r>
              <a:rPr lang="en-US" sz="3200" dirty="0">
                <a:solidFill>
                  <a:srgbClr val="FFFFFF"/>
                </a:solidFill>
                <a:latin typeface="Canva Sans"/>
                <a:ea typeface="Canva Sans"/>
                <a:cs typeface="Canva Sans"/>
                <a:sym typeface="Canva Sans"/>
              </a:rPr>
              <a:t>04</a:t>
            </a:r>
          </a:p>
        </p:txBody>
      </p:sp>
      <p:sp>
        <p:nvSpPr>
          <p:cNvPr id="56" name="TextBox 56"/>
          <p:cNvSpPr txBox="1"/>
          <p:nvPr/>
        </p:nvSpPr>
        <p:spPr>
          <a:xfrm>
            <a:off x="9257885" y="2423090"/>
            <a:ext cx="2649378" cy="396241"/>
          </a:xfrm>
          <a:prstGeom prst="rect">
            <a:avLst/>
          </a:prstGeom>
        </p:spPr>
        <p:txBody>
          <a:bodyPr lIns="0" tIns="0" rIns="0" bIns="0" rtlCol="0" anchor="t">
            <a:spAutoFit/>
          </a:bodyPr>
          <a:lstStyle/>
          <a:p>
            <a:pPr algn="l">
              <a:lnSpc>
                <a:spcPts val="3359"/>
              </a:lnSpc>
            </a:pPr>
            <a:r>
              <a:rPr lang="en-US" sz="2399" dirty="0">
                <a:solidFill>
                  <a:srgbClr val="FFFFFF"/>
                </a:solidFill>
                <a:latin typeface="Canva Sans"/>
                <a:ea typeface="Canva Sans"/>
                <a:cs typeface="Canva Sans"/>
                <a:sym typeface="Canva Sans"/>
              </a:rPr>
              <a:t>Rationale</a:t>
            </a:r>
          </a:p>
        </p:txBody>
      </p:sp>
      <p:sp>
        <p:nvSpPr>
          <p:cNvPr id="57" name="TextBox 57"/>
          <p:cNvSpPr txBox="1"/>
          <p:nvPr/>
        </p:nvSpPr>
        <p:spPr>
          <a:xfrm>
            <a:off x="6866201" y="4067978"/>
            <a:ext cx="1048365" cy="436017"/>
          </a:xfrm>
          <a:prstGeom prst="rect">
            <a:avLst/>
          </a:prstGeom>
        </p:spPr>
        <p:txBody>
          <a:bodyPr lIns="0" tIns="0" rIns="0" bIns="0" rtlCol="0" anchor="t">
            <a:spAutoFit/>
          </a:bodyPr>
          <a:lstStyle/>
          <a:p>
            <a:pPr algn="ctr">
              <a:lnSpc>
                <a:spcPts val="3359"/>
              </a:lnSpc>
            </a:pPr>
            <a:r>
              <a:rPr lang="en-US" sz="3200" dirty="0">
                <a:solidFill>
                  <a:srgbClr val="FFFFFF"/>
                </a:solidFill>
                <a:latin typeface="Canva Sans"/>
                <a:ea typeface="Canva Sans"/>
                <a:cs typeface="Canva Sans"/>
                <a:sym typeface="Canva Sans"/>
              </a:rPr>
              <a:t>05</a:t>
            </a:r>
          </a:p>
        </p:txBody>
      </p:sp>
      <p:sp>
        <p:nvSpPr>
          <p:cNvPr id="58" name="TextBox 58"/>
          <p:cNvSpPr txBox="1"/>
          <p:nvPr/>
        </p:nvSpPr>
        <p:spPr>
          <a:xfrm>
            <a:off x="9281369" y="3198836"/>
            <a:ext cx="4432458" cy="406458"/>
          </a:xfrm>
          <a:prstGeom prst="rect">
            <a:avLst/>
          </a:prstGeom>
        </p:spPr>
        <p:txBody>
          <a:bodyPr lIns="0" tIns="0" rIns="0" bIns="0" rtlCol="0" anchor="t">
            <a:spAutoFit/>
          </a:bodyPr>
          <a:lstStyle/>
          <a:p>
            <a:pPr algn="l">
              <a:lnSpc>
                <a:spcPts val="3359"/>
              </a:lnSpc>
            </a:pPr>
            <a:r>
              <a:rPr lang="en-US" sz="2399" dirty="0">
                <a:solidFill>
                  <a:srgbClr val="FFFFFF"/>
                </a:solidFill>
                <a:latin typeface="Canva Sans"/>
                <a:ea typeface="Canva Sans"/>
                <a:cs typeface="Canva Sans"/>
                <a:sym typeface="Canva Sans"/>
              </a:rPr>
              <a:t>CARE Framework</a:t>
            </a:r>
          </a:p>
        </p:txBody>
      </p:sp>
      <p:sp>
        <p:nvSpPr>
          <p:cNvPr id="59" name="TextBox 59"/>
          <p:cNvSpPr txBox="1"/>
          <p:nvPr/>
        </p:nvSpPr>
        <p:spPr>
          <a:xfrm>
            <a:off x="6783455" y="4898232"/>
            <a:ext cx="1363399" cy="436017"/>
          </a:xfrm>
          <a:prstGeom prst="rect">
            <a:avLst/>
          </a:prstGeom>
        </p:spPr>
        <p:txBody>
          <a:bodyPr wrap="square" lIns="0" tIns="0" rIns="0" bIns="0" rtlCol="0" anchor="t">
            <a:spAutoFit/>
          </a:bodyPr>
          <a:lstStyle/>
          <a:p>
            <a:pPr algn="ctr">
              <a:lnSpc>
                <a:spcPts val="3359"/>
              </a:lnSpc>
            </a:pPr>
            <a:r>
              <a:rPr lang="en-US" sz="3200" dirty="0">
                <a:solidFill>
                  <a:srgbClr val="FFFFFF"/>
                </a:solidFill>
                <a:latin typeface="Canva Sans"/>
                <a:ea typeface="Canva Sans"/>
                <a:cs typeface="Canva Sans"/>
                <a:sym typeface="Canva Sans"/>
              </a:rPr>
              <a:t>06-07</a:t>
            </a:r>
          </a:p>
        </p:txBody>
      </p:sp>
      <p:sp>
        <p:nvSpPr>
          <p:cNvPr id="60" name="TextBox 60"/>
          <p:cNvSpPr txBox="1"/>
          <p:nvPr/>
        </p:nvSpPr>
        <p:spPr>
          <a:xfrm>
            <a:off x="9296609" y="4010780"/>
            <a:ext cx="4526402" cy="406458"/>
          </a:xfrm>
          <a:prstGeom prst="rect">
            <a:avLst/>
          </a:prstGeom>
        </p:spPr>
        <p:txBody>
          <a:bodyPr wrap="square" lIns="0" tIns="0" rIns="0" bIns="0" rtlCol="0" anchor="t">
            <a:spAutoFit/>
          </a:bodyPr>
          <a:lstStyle/>
          <a:p>
            <a:pPr marL="0" lvl="0" indent="0" algn="l">
              <a:lnSpc>
                <a:spcPts val="3359"/>
              </a:lnSpc>
              <a:spcBef>
                <a:spcPct val="0"/>
              </a:spcBef>
            </a:pPr>
            <a:r>
              <a:rPr lang="en-US" sz="2399" dirty="0">
                <a:solidFill>
                  <a:srgbClr val="FFFFFF"/>
                </a:solidFill>
                <a:latin typeface="Canva Sans"/>
                <a:ea typeface="Canva Sans"/>
                <a:cs typeface="Canva Sans"/>
                <a:sym typeface="Canva Sans"/>
              </a:rPr>
              <a:t>Student University Experience</a:t>
            </a:r>
          </a:p>
        </p:txBody>
      </p:sp>
      <p:sp>
        <p:nvSpPr>
          <p:cNvPr id="61" name="TextBox 61"/>
          <p:cNvSpPr txBox="1"/>
          <p:nvPr/>
        </p:nvSpPr>
        <p:spPr>
          <a:xfrm>
            <a:off x="6866201" y="5628500"/>
            <a:ext cx="1280653" cy="436017"/>
          </a:xfrm>
          <a:prstGeom prst="rect">
            <a:avLst/>
          </a:prstGeom>
        </p:spPr>
        <p:txBody>
          <a:bodyPr wrap="square" lIns="0" tIns="0" rIns="0" bIns="0" rtlCol="0" anchor="t">
            <a:spAutoFit/>
          </a:bodyPr>
          <a:lstStyle/>
          <a:p>
            <a:pPr algn="ctr">
              <a:lnSpc>
                <a:spcPts val="3359"/>
              </a:lnSpc>
            </a:pPr>
            <a:r>
              <a:rPr lang="en-US" sz="3200" dirty="0">
                <a:solidFill>
                  <a:srgbClr val="FFFFFF"/>
                </a:solidFill>
                <a:latin typeface="Canva Sans"/>
                <a:ea typeface="Canva Sans"/>
                <a:cs typeface="Canva Sans"/>
                <a:sym typeface="Canva Sans"/>
              </a:rPr>
              <a:t>08-09</a:t>
            </a:r>
          </a:p>
        </p:txBody>
      </p:sp>
      <p:sp>
        <p:nvSpPr>
          <p:cNvPr id="62" name="TextBox 62"/>
          <p:cNvSpPr txBox="1"/>
          <p:nvPr/>
        </p:nvSpPr>
        <p:spPr>
          <a:xfrm>
            <a:off x="6866201" y="6410786"/>
            <a:ext cx="1048365" cy="436017"/>
          </a:xfrm>
          <a:prstGeom prst="rect">
            <a:avLst/>
          </a:prstGeom>
        </p:spPr>
        <p:txBody>
          <a:bodyPr lIns="0" tIns="0" rIns="0" bIns="0" rtlCol="0" anchor="t">
            <a:spAutoFit/>
          </a:bodyPr>
          <a:lstStyle/>
          <a:p>
            <a:pPr algn="ctr">
              <a:lnSpc>
                <a:spcPts val="3359"/>
              </a:lnSpc>
            </a:pPr>
            <a:r>
              <a:rPr lang="en-US" sz="3200" dirty="0">
                <a:solidFill>
                  <a:srgbClr val="FFFFFF"/>
                </a:solidFill>
                <a:latin typeface="Canva Sans"/>
                <a:ea typeface="Canva Sans"/>
                <a:cs typeface="Canva Sans"/>
                <a:sym typeface="Canva Sans"/>
              </a:rPr>
              <a:t>10</a:t>
            </a:r>
          </a:p>
        </p:txBody>
      </p:sp>
      <p:sp>
        <p:nvSpPr>
          <p:cNvPr id="63" name="TextBox 63"/>
          <p:cNvSpPr txBox="1"/>
          <p:nvPr/>
        </p:nvSpPr>
        <p:spPr>
          <a:xfrm>
            <a:off x="9298963" y="5633296"/>
            <a:ext cx="4432458" cy="406458"/>
          </a:xfrm>
          <a:prstGeom prst="rect">
            <a:avLst/>
          </a:prstGeom>
        </p:spPr>
        <p:txBody>
          <a:bodyPr lIns="0" tIns="0" rIns="0" bIns="0" rtlCol="0" anchor="t">
            <a:spAutoFit/>
          </a:bodyPr>
          <a:lstStyle/>
          <a:p>
            <a:pPr marL="0" lvl="0" indent="0" algn="l">
              <a:lnSpc>
                <a:spcPts val="3359"/>
              </a:lnSpc>
              <a:spcBef>
                <a:spcPct val="0"/>
              </a:spcBef>
            </a:pPr>
            <a:r>
              <a:rPr lang="en-US" sz="2399" dirty="0">
                <a:solidFill>
                  <a:srgbClr val="FFFFFF"/>
                </a:solidFill>
                <a:latin typeface="Canva Sans"/>
                <a:ea typeface="Canva Sans"/>
                <a:cs typeface="Canva Sans"/>
                <a:sym typeface="Canva Sans"/>
              </a:rPr>
              <a:t>Literature reflections</a:t>
            </a:r>
          </a:p>
        </p:txBody>
      </p:sp>
      <p:sp>
        <p:nvSpPr>
          <p:cNvPr id="64" name="TextBox 64"/>
          <p:cNvSpPr txBox="1"/>
          <p:nvPr/>
        </p:nvSpPr>
        <p:spPr>
          <a:xfrm>
            <a:off x="6866201" y="7189022"/>
            <a:ext cx="1048365" cy="436017"/>
          </a:xfrm>
          <a:prstGeom prst="rect">
            <a:avLst/>
          </a:prstGeom>
        </p:spPr>
        <p:txBody>
          <a:bodyPr lIns="0" tIns="0" rIns="0" bIns="0" rtlCol="0" anchor="t">
            <a:spAutoFit/>
          </a:bodyPr>
          <a:lstStyle/>
          <a:p>
            <a:pPr algn="ctr">
              <a:lnSpc>
                <a:spcPts val="3359"/>
              </a:lnSpc>
            </a:pPr>
            <a:r>
              <a:rPr lang="en-US" sz="3200" dirty="0">
                <a:solidFill>
                  <a:srgbClr val="FFFFFF"/>
                </a:solidFill>
                <a:latin typeface="Canva Sans"/>
                <a:ea typeface="Canva Sans"/>
                <a:cs typeface="Canva Sans"/>
                <a:sym typeface="Canva Sans"/>
              </a:rPr>
              <a:t>11-15</a:t>
            </a:r>
          </a:p>
        </p:txBody>
      </p:sp>
      <p:sp>
        <p:nvSpPr>
          <p:cNvPr id="65" name="TextBox 65"/>
          <p:cNvSpPr txBox="1"/>
          <p:nvPr/>
        </p:nvSpPr>
        <p:spPr>
          <a:xfrm>
            <a:off x="9296609" y="6440345"/>
            <a:ext cx="3946321" cy="406458"/>
          </a:xfrm>
          <a:prstGeom prst="rect">
            <a:avLst/>
          </a:prstGeom>
        </p:spPr>
        <p:txBody>
          <a:bodyPr lIns="0" tIns="0" rIns="0" bIns="0" rtlCol="0" anchor="t">
            <a:spAutoFit/>
          </a:bodyPr>
          <a:lstStyle/>
          <a:p>
            <a:pPr marL="0" lvl="0" indent="0" algn="l">
              <a:lnSpc>
                <a:spcPts val="3359"/>
              </a:lnSpc>
              <a:spcBef>
                <a:spcPct val="0"/>
              </a:spcBef>
            </a:pPr>
            <a:r>
              <a:rPr lang="en-US" sz="2399" dirty="0">
                <a:solidFill>
                  <a:srgbClr val="FFFFFF"/>
                </a:solidFill>
                <a:latin typeface="Canva Sans"/>
                <a:ea typeface="Canva Sans"/>
                <a:cs typeface="Canva Sans"/>
                <a:sym typeface="Canva Sans"/>
              </a:rPr>
              <a:t>School - Based Summary</a:t>
            </a:r>
          </a:p>
        </p:txBody>
      </p:sp>
      <p:sp>
        <p:nvSpPr>
          <p:cNvPr id="66" name="TextBox 66"/>
          <p:cNvSpPr txBox="1"/>
          <p:nvPr/>
        </p:nvSpPr>
        <p:spPr>
          <a:xfrm>
            <a:off x="6866201" y="7971308"/>
            <a:ext cx="1048365" cy="436017"/>
          </a:xfrm>
          <a:prstGeom prst="rect">
            <a:avLst/>
          </a:prstGeom>
        </p:spPr>
        <p:txBody>
          <a:bodyPr lIns="0" tIns="0" rIns="0" bIns="0" rtlCol="0" anchor="t">
            <a:spAutoFit/>
          </a:bodyPr>
          <a:lstStyle/>
          <a:p>
            <a:pPr algn="ctr">
              <a:lnSpc>
                <a:spcPts val="3359"/>
              </a:lnSpc>
            </a:pPr>
            <a:r>
              <a:rPr lang="en-US" sz="3200" dirty="0">
                <a:solidFill>
                  <a:srgbClr val="FFFFFF"/>
                </a:solidFill>
                <a:latin typeface="Canva Sans"/>
                <a:ea typeface="Canva Sans"/>
                <a:cs typeface="Canva Sans"/>
                <a:sym typeface="Canva Sans"/>
              </a:rPr>
              <a:t>16</a:t>
            </a:r>
          </a:p>
        </p:txBody>
      </p:sp>
      <p:sp>
        <p:nvSpPr>
          <p:cNvPr id="67" name="TextBox 67"/>
          <p:cNvSpPr txBox="1"/>
          <p:nvPr/>
        </p:nvSpPr>
        <p:spPr>
          <a:xfrm>
            <a:off x="9267971" y="7209201"/>
            <a:ext cx="5167526" cy="396241"/>
          </a:xfrm>
          <a:prstGeom prst="rect">
            <a:avLst/>
          </a:prstGeom>
        </p:spPr>
        <p:txBody>
          <a:bodyPr lIns="0" tIns="0" rIns="0" bIns="0" rtlCol="0" anchor="t">
            <a:spAutoFit/>
          </a:bodyPr>
          <a:lstStyle/>
          <a:p>
            <a:pPr marL="0" lvl="0" indent="0" algn="l">
              <a:lnSpc>
                <a:spcPts val="3359"/>
              </a:lnSpc>
              <a:spcBef>
                <a:spcPct val="0"/>
              </a:spcBef>
            </a:pPr>
            <a:r>
              <a:rPr lang="en-US" sz="2399" dirty="0">
                <a:solidFill>
                  <a:srgbClr val="FFFFFF"/>
                </a:solidFill>
                <a:latin typeface="Canva Sans"/>
                <a:ea typeface="Canva Sans"/>
                <a:cs typeface="Canva Sans"/>
                <a:sym typeface="Canva Sans"/>
              </a:rPr>
              <a:t>Student School-Based Evidence</a:t>
            </a:r>
          </a:p>
        </p:txBody>
      </p:sp>
      <p:sp>
        <p:nvSpPr>
          <p:cNvPr id="68" name="TextBox 68"/>
          <p:cNvSpPr txBox="1"/>
          <p:nvPr/>
        </p:nvSpPr>
        <p:spPr>
          <a:xfrm>
            <a:off x="6866201" y="8749544"/>
            <a:ext cx="1048365" cy="396300"/>
          </a:xfrm>
          <a:prstGeom prst="rect">
            <a:avLst/>
          </a:prstGeom>
        </p:spPr>
        <p:txBody>
          <a:bodyPr lIns="0" tIns="0" rIns="0" bIns="0" rtlCol="0" anchor="t">
            <a:spAutoFit/>
          </a:bodyPr>
          <a:lstStyle/>
          <a:p>
            <a:pPr algn="ctr">
              <a:lnSpc>
                <a:spcPts val="3359"/>
              </a:lnSpc>
            </a:pPr>
            <a:r>
              <a:rPr lang="en-US" sz="2399">
                <a:solidFill>
                  <a:srgbClr val="FFFFFF"/>
                </a:solidFill>
                <a:latin typeface="Canva Sans"/>
                <a:ea typeface="Canva Sans"/>
                <a:cs typeface="Canva Sans"/>
                <a:sym typeface="Canva Sans"/>
              </a:rPr>
              <a:t>10</a:t>
            </a:r>
          </a:p>
        </p:txBody>
      </p:sp>
      <p:sp>
        <p:nvSpPr>
          <p:cNvPr id="69" name="TextBox 69"/>
          <p:cNvSpPr txBox="1"/>
          <p:nvPr/>
        </p:nvSpPr>
        <p:spPr>
          <a:xfrm>
            <a:off x="9390553" y="8749544"/>
            <a:ext cx="4432458" cy="406458"/>
          </a:xfrm>
          <a:prstGeom prst="rect">
            <a:avLst/>
          </a:prstGeom>
        </p:spPr>
        <p:txBody>
          <a:bodyPr lIns="0" tIns="0" rIns="0" bIns="0" rtlCol="0" anchor="t">
            <a:spAutoFit/>
          </a:bodyPr>
          <a:lstStyle/>
          <a:p>
            <a:pPr marL="0" lvl="0" indent="0" algn="l">
              <a:lnSpc>
                <a:spcPts val="3359"/>
              </a:lnSpc>
              <a:spcBef>
                <a:spcPct val="0"/>
              </a:spcBef>
            </a:pPr>
            <a:r>
              <a:rPr lang="en-US" sz="2399" dirty="0">
                <a:solidFill>
                  <a:srgbClr val="FFFFFF"/>
                </a:solidFill>
                <a:latin typeface="Canva Sans"/>
                <a:ea typeface="Canva Sans"/>
                <a:cs typeface="Canva Sans"/>
                <a:sym typeface="Canva Sans"/>
              </a:rPr>
              <a:t>Mentor Questions</a:t>
            </a:r>
          </a:p>
        </p:txBody>
      </p:sp>
      <p:sp>
        <p:nvSpPr>
          <p:cNvPr id="70" name="TextBox 70"/>
          <p:cNvSpPr txBox="1"/>
          <p:nvPr/>
        </p:nvSpPr>
        <p:spPr>
          <a:xfrm>
            <a:off x="9298963" y="4864656"/>
            <a:ext cx="3069069" cy="406458"/>
          </a:xfrm>
          <a:prstGeom prst="rect">
            <a:avLst/>
          </a:prstGeom>
        </p:spPr>
        <p:txBody>
          <a:bodyPr lIns="0" tIns="0" rIns="0" bIns="0" rtlCol="0" anchor="t">
            <a:spAutoFit/>
          </a:bodyPr>
          <a:lstStyle/>
          <a:p>
            <a:pPr marL="0" lvl="0" indent="0" algn="l">
              <a:lnSpc>
                <a:spcPts val="3359"/>
              </a:lnSpc>
              <a:spcBef>
                <a:spcPct val="0"/>
              </a:spcBef>
            </a:pPr>
            <a:r>
              <a:rPr lang="en-US" sz="2399" dirty="0">
                <a:solidFill>
                  <a:srgbClr val="FFFFFF"/>
                </a:solidFill>
                <a:latin typeface="Canva Sans"/>
                <a:ea typeface="Canva Sans"/>
                <a:cs typeface="Canva Sans"/>
                <a:sym typeface="Canva Sans"/>
              </a:rPr>
              <a:t>Student Evidence</a:t>
            </a:r>
          </a:p>
        </p:txBody>
      </p:sp>
      <p:grpSp>
        <p:nvGrpSpPr>
          <p:cNvPr id="71" name="Group 71"/>
          <p:cNvGrpSpPr/>
          <p:nvPr/>
        </p:nvGrpSpPr>
        <p:grpSpPr>
          <a:xfrm>
            <a:off x="6170166" y="8865297"/>
            <a:ext cx="2401770" cy="581409"/>
            <a:chOff x="0" y="0"/>
            <a:chExt cx="632565" cy="153128"/>
          </a:xfrm>
          <a:solidFill>
            <a:schemeClr val="accent1">
              <a:lumMod val="40000"/>
              <a:lumOff val="60000"/>
            </a:schemeClr>
          </a:solidFill>
        </p:grpSpPr>
        <p:sp>
          <p:nvSpPr>
            <p:cNvPr id="72" name="Freeform 72"/>
            <p:cNvSpPr/>
            <p:nvPr/>
          </p:nvSpPr>
          <p:spPr>
            <a:xfrm>
              <a:off x="0" y="0"/>
              <a:ext cx="632565" cy="153128"/>
            </a:xfrm>
            <a:custGeom>
              <a:avLst/>
              <a:gdLst/>
              <a:ahLst/>
              <a:cxnLst/>
              <a:rect l="l" t="t" r="r" b="b"/>
              <a:pathLst>
                <a:path w="632565" h="153128">
                  <a:moveTo>
                    <a:pt x="76564" y="0"/>
                  </a:moveTo>
                  <a:lnTo>
                    <a:pt x="556001" y="0"/>
                  </a:lnTo>
                  <a:cubicBezTo>
                    <a:pt x="598286" y="0"/>
                    <a:pt x="632565" y="34279"/>
                    <a:pt x="632565" y="76564"/>
                  </a:cubicBezTo>
                  <a:lnTo>
                    <a:pt x="632565" y="76564"/>
                  </a:lnTo>
                  <a:cubicBezTo>
                    <a:pt x="632565" y="118849"/>
                    <a:pt x="598286" y="153128"/>
                    <a:pt x="556001" y="153128"/>
                  </a:cubicBezTo>
                  <a:lnTo>
                    <a:pt x="76564" y="153128"/>
                  </a:lnTo>
                  <a:cubicBezTo>
                    <a:pt x="34279" y="153128"/>
                    <a:pt x="0" y="118849"/>
                    <a:pt x="0" y="76564"/>
                  </a:cubicBezTo>
                  <a:lnTo>
                    <a:pt x="0" y="76564"/>
                  </a:lnTo>
                  <a:cubicBezTo>
                    <a:pt x="0" y="34279"/>
                    <a:pt x="34279" y="0"/>
                    <a:pt x="76564" y="0"/>
                  </a:cubicBezTo>
                  <a:close/>
                </a:path>
              </a:pathLst>
            </a:custGeom>
            <a:grpFill/>
          </p:spPr>
          <p:txBody>
            <a:bodyPr/>
            <a:lstStyle/>
            <a:p>
              <a:endParaRPr lang="en-GB"/>
            </a:p>
          </p:txBody>
        </p:sp>
        <p:sp>
          <p:nvSpPr>
            <p:cNvPr id="73" name="TextBox 73"/>
            <p:cNvSpPr txBox="1"/>
            <p:nvPr/>
          </p:nvSpPr>
          <p:spPr>
            <a:xfrm>
              <a:off x="0" y="-47625"/>
              <a:ext cx="632565" cy="200753"/>
            </a:xfrm>
            <a:prstGeom prst="rect">
              <a:avLst/>
            </a:prstGeom>
            <a:grpFill/>
          </p:spPr>
          <p:txBody>
            <a:bodyPr lIns="50800" tIns="50800" rIns="50800" bIns="50800" rtlCol="0" anchor="ctr"/>
            <a:lstStyle/>
            <a:p>
              <a:pPr algn="ctr">
                <a:lnSpc>
                  <a:spcPts val="3261"/>
                </a:lnSpc>
              </a:pPr>
              <a:endParaRPr/>
            </a:p>
          </p:txBody>
        </p:sp>
      </p:grpSp>
      <p:sp>
        <p:nvSpPr>
          <p:cNvPr id="74" name="TextBox 74"/>
          <p:cNvSpPr txBox="1"/>
          <p:nvPr/>
        </p:nvSpPr>
        <p:spPr>
          <a:xfrm>
            <a:off x="6866201" y="8890654"/>
            <a:ext cx="1048365" cy="436017"/>
          </a:xfrm>
          <a:prstGeom prst="rect">
            <a:avLst/>
          </a:prstGeom>
        </p:spPr>
        <p:txBody>
          <a:bodyPr lIns="0" tIns="0" rIns="0" bIns="0" rtlCol="0" anchor="t">
            <a:spAutoFit/>
          </a:bodyPr>
          <a:lstStyle/>
          <a:p>
            <a:pPr algn="ctr">
              <a:lnSpc>
                <a:spcPts val="3359"/>
              </a:lnSpc>
            </a:pPr>
            <a:r>
              <a:rPr lang="en-US" sz="3200" dirty="0">
                <a:solidFill>
                  <a:srgbClr val="FFFFFF"/>
                </a:solidFill>
                <a:latin typeface="Canva Sans"/>
                <a:ea typeface="Canva Sans"/>
                <a:cs typeface="Canva Sans"/>
                <a:sym typeface="Canva Sans"/>
              </a:rPr>
              <a:t>17-18</a:t>
            </a:r>
          </a:p>
        </p:txBody>
      </p:sp>
      <p:grpSp>
        <p:nvGrpSpPr>
          <p:cNvPr id="75" name="Group 75"/>
          <p:cNvGrpSpPr/>
          <p:nvPr/>
        </p:nvGrpSpPr>
        <p:grpSpPr>
          <a:xfrm>
            <a:off x="8769672" y="8855139"/>
            <a:ext cx="8474388" cy="581409"/>
            <a:chOff x="0" y="0"/>
            <a:chExt cx="2231938" cy="153128"/>
          </a:xfrm>
          <a:solidFill>
            <a:schemeClr val="accent1">
              <a:lumMod val="40000"/>
              <a:lumOff val="60000"/>
            </a:schemeClr>
          </a:solidFill>
        </p:grpSpPr>
        <p:sp>
          <p:nvSpPr>
            <p:cNvPr id="76" name="Freeform 76"/>
            <p:cNvSpPr/>
            <p:nvPr/>
          </p:nvSpPr>
          <p:spPr>
            <a:xfrm>
              <a:off x="0" y="0"/>
              <a:ext cx="2231938" cy="153128"/>
            </a:xfrm>
            <a:custGeom>
              <a:avLst/>
              <a:gdLst/>
              <a:ahLst/>
              <a:cxnLst/>
              <a:rect l="l" t="t" r="r" b="b"/>
              <a:pathLst>
                <a:path w="2231938" h="153128">
                  <a:moveTo>
                    <a:pt x="21926" y="0"/>
                  </a:moveTo>
                  <a:lnTo>
                    <a:pt x="2210012" y="0"/>
                  </a:lnTo>
                  <a:cubicBezTo>
                    <a:pt x="2215827" y="0"/>
                    <a:pt x="2221404" y="2310"/>
                    <a:pt x="2225516" y="6422"/>
                  </a:cubicBezTo>
                  <a:cubicBezTo>
                    <a:pt x="2229628" y="10534"/>
                    <a:pt x="2231938" y="16111"/>
                    <a:pt x="2231938" y="21926"/>
                  </a:cubicBezTo>
                  <a:lnTo>
                    <a:pt x="2231938" y="131203"/>
                  </a:lnTo>
                  <a:cubicBezTo>
                    <a:pt x="2231938" y="137018"/>
                    <a:pt x="2229628" y="142595"/>
                    <a:pt x="2225516" y="146707"/>
                  </a:cubicBezTo>
                  <a:cubicBezTo>
                    <a:pt x="2221404" y="150818"/>
                    <a:pt x="2215827" y="153128"/>
                    <a:pt x="2210012" y="153128"/>
                  </a:cubicBezTo>
                  <a:lnTo>
                    <a:pt x="21926" y="153128"/>
                  </a:lnTo>
                  <a:cubicBezTo>
                    <a:pt x="16111" y="153128"/>
                    <a:pt x="10534" y="150818"/>
                    <a:pt x="6422" y="146707"/>
                  </a:cubicBezTo>
                  <a:cubicBezTo>
                    <a:pt x="2310" y="142595"/>
                    <a:pt x="0" y="137018"/>
                    <a:pt x="0" y="131203"/>
                  </a:cubicBezTo>
                  <a:lnTo>
                    <a:pt x="0" y="21926"/>
                  </a:lnTo>
                  <a:cubicBezTo>
                    <a:pt x="0" y="16111"/>
                    <a:pt x="2310" y="10534"/>
                    <a:pt x="6422" y="6422"/>
                  </a:cubicBezTo>
                  <a:cubicBezTo>
                    <a:pt x="10534" y="2310"/>
                    <a:pt x="16111" y="0"/>
                    <a:pt x="21926" y="0"/>
                  </a:cubicBezTo>
                  <a:close/>
                </a:path>
              </a:pathLst>
            </a:custGeom>
            <a:grpFill/>
          </p:spPr>
          <p:txBody>
            <a:bodyPr/>
            <a:lstStyle/>
            <a:p>
              <a:endParaRPr lang="en-GB"/>
            </a:p>
          </p:txBody>
        </p:sp>
        <p:sp>
          <p:nvSpPr>
            <p:cNvPr id="77" name="TextBox 77"/>
            <p:cNvSpPr txBox="1"/>
            <p:nvPr/>
          </p:nvSpPr>
          <p:spPr>
            <a:xfrm>
              <a:off x="0" y="-47625"/>
              <a:ext cx="2231938" cy="200753"/>
            </a:xfrm>
            <a:prstGeom prst="rect">
              <a:avLst/>
            </a:prstGeom>
            <a:grpFill/>
          </p:spPr>
          <p:txBody>
            <a:bodyPr lIns="50800" tIns="50800" rIns="50800" bIns="50800" rtlCol="0" anchor="ctr"/>
            <a:lstStyle/>
            <a:p>
              <a:pPr algn="ctr">
                <a:lnSpc>
                  <a:spcPts val="3261"/>
                </a:lnSpc>
              </a:pPr>
              <a:endParaRPr/>
            </a:p>
          </p:txBody>
        </p:sp>
      </p:grpSp>
      <p:sp>
        <p:nvSpPr>
          <p:cNvPr id="78" name="TextBox 78"/>
          <p:cNvSpPr txBox="1"/>
          <p:nvPr/>
        </p:nvSpPr>
        <p:spPr>
          <a:xfrm>
            <a:off x="9390553" y="9524149"/>
            <a:ext cx="4432458" cy="396241"/>
          </a:xfrm>
          <a:prstGeom prst="rect">
            <a:avLst/>
          </a:prstGeom>
        </p:spPr>
        <p:txBody>
          <a:bodyPr lIns="0" tIns="0" rIns="0" bIns="0" rtlCol="0" anchor="t">
            <a:spAutoFit/>
          </a:bodyPr>
          <a:lstStyle/>
          <a:p>
            <a:pPr marL="0" lvl="0" indent="0" algn="l">
              <a:lnSpc>
                <a:spcPts val="3359"/>
              </a:lnSpc>
              <a:spcBef>
                <a:spcPct val="0"/>
              </a:spcBef>
            </a:pPr>
            <a:r>
              <a:rPr lang="en-US" sz="2399">
                <a:solidFill>
                  <a:srgbClr val="FFFFFF"/>
                </a:solidFill>
                <a:latin typeface="Canva Sans"/>
                <a:ea typeface="Canva Sans"/>
                <a:cs typeface="Canva Sans"/>
                <a:sym typeface="Canva Sans"/>
              </a:rPr>
              <a:t>Post-School Evidence </a:t>
            </a:r>
          </a:p>
        </p:txBody>
      </p:sp>
      <p:sp>
        <p:nvSpPr>
          <p:cNvPr id="79" name="Freeform 79"/>
          <p:cNvSpPr/>
          <p:nvPr/>
        </p:nvSpPr>
        <p:spPr>
          <a:xfrm>
            <a:off x="852701" y="270718"/>
            <a:ext cx="3998442" cy="2461515"/>
          </a:xfrm>
          <a:custGeom>
            <a:avLst/>
            <a:gdLst/>
            <a:ahLst/>
            <a:cxnLst/>
            <a:rect l="l" t="t" r="r" b="b"/>
            <a:pathLst>
              <a:path w="4881993" h="3254662">
                <a:moveTo>
                  <a:pt x="0" y="0"/>
                </a:moveTo>
                <a:lnTo>
                  <a:pt x="4881993" y="0"/>
                </a:lnTo>
                <a:lnTo>
                  <a:pt x="4881993" y="3254662"/>
                </a:lnTo>
                <a:lnTo>
                  <a:pt x="0" y="3254662"/>
                </a:lnTo>
                <a:lnTo>
                  <a:pt x="0" y="0"/>
                </a:lnTo>
                <a:close/>
              </a:path>
            </a:pathLst>
          </a:custGeom>
          <a:blipFill>
            <a:blip r:embed="rId6"/>
            <a:stretch>
              <a:fillRect/>
            </a:stretch>
          </a:blipFill>
        </p:spPr>
        <p:txBody>
          <a:bodyPr/>
          <a:lstStyle/>
          <a:p>
            <a:endParaRPr lang="en-GB"/>
          </a:p>
        </p:txBody>
      </p:sp>
      <p:sp>
        <p:nvSpPr>
          <p:cNvPr id="82" name="TextBox 73">
            <a:extLst>
              <a:ext uri="{FF2B5EF4-FFF2-40B4-BE49-F238E27FC236}">
                <a16:creationId xmlns:a16="http://schemas.microsoft.com/office/drawing/2014/main" id="{0A633236-DAEB-D61E-61B2-07D1D33CDD8D}"/>
              </a:ext>
            </a:extLst>
          </p:cNvPr>
          <p:cNvSpPr txBox="1"/>
          <p:nvPr/>
        </p:nvSpPr>
        <p:spPr>
          <a:xfrm>
            <a:off x="6170166" y="9494981"/>
            <a:ext cx="2401770" cy="762236"/>
          </a:xfrm>
          <a:prstGeom prst="rect">
            <a:avLst/>
          </a:prstGeom>
          <a:solidFill>
            <a:schemeClr val="tx2">
              <a:lumMod val="40000"/>
              <a:lumOff val="60000"/>
            </a:schemeClr>
          </a:solidFill>
        </p:spPr>
        <p:txBody>
          <a:bodyPr lIns="50800" tIns="50800" rIns="50800" bIns="50800" rtlCol="0" anchor="ctr"/>
          <a:lstStyle/>
          <a:p>
            <a:pPr algn="ctr">
              <a:lnSpc>
                <a:spcPts val="3261"/>
              </a:lnSpc>
            </a:pPr>
            <a:r>
              <a:rPr lang="en-GB" sz="3200" dirty="0">
                <a:solidFill>
                  <a:schemeClr val="bg1"/>
                </a:solidFill>
                <a:latin typeface="Canva Sans" panose="020B0604020202020204" charset="0"/>
              </a:rPr>
              <a:t>19</a:t>
            </a:r>
            <a:endParaRPr sz="3200" dirty="0">
              <a:solidFill>
                <a:schemeClr val="bg1"/>
              </a:solidFill>
              <a:latin typeface="Canva Sans" panose="020B0604020202020204" charset="0"/>
            </a:endParaRPr>
          </a:p>
        </p:txBody>
      </p:sp>
      <p:grpSp>
        <p:nvGrpSpPr>
          <p:cNvPr id="83" name="Group 75">
            <a:extLst>
              <a:ext uri="{FF2B5EF4-FFF2-40B4-BE49-F238E27FC236}">
                <a16:creationId xmlns:a16="http://schemas.microsoft.com/office/drawing/2014/main" id="{37FB9D9C-7234-AFBA-8E61-85349999FDA4}"/>
              </a:ext>
            </a:extLst>
          </p:cNvPr>
          <p:cNvGrpSpPr/>
          <p:nvPr/>
        </p:nvGrpSpPr>
        <p:grpSpPr>
          <a:xfrm>
            <a:off x="8769672" y="9668110"/>
            <a:ext cx="8474388" cy="581409"/>
            <a:chOff x="0" y="0"/>
            <a:chExt cx="2231938" cy="153128"/>
          </a:xfrm>
          <a:solidFill>
            <a:schemeClr val="tx2">
              <a:lumMod val="40000"/>
              <a:lumOff val="60000"/>
            </a:schemeClr>
          </a:solidFill>
        </p:grpSpPr>
        <p:sp>
          <p:nvSpPr>
            <p:cNvPr id="84" name="Freeform 76">
              <a:extLst>
                <a:ext uri="{FF2B5EF4-FFF2-40B4-BE49-F238E27FC236}">
                  <a16:creationId xmlns:a16="http://schemas.microsoft.com/office/drawing/2014/main" id="{7A5EAA3C-02ED-AF7E-2269-5217A8D4976F}"/>
                </a:ext>
              </a:extLst>
            </p:cNvPr>
            <p:cNvSpPr/>
            <p:nvPr/>
          </p:nvSpPr>
          <p:spPr>
            <a:xfrm>
              <a:off x="0" y="0"/>
              <a:ext cx="2231938" cy="153128"/>
            </a:xfrm>
            <a:custGeom>
              <a:avLst/>
              <a:gdLst/>
              <a:ahLst/>
              <a:cxnLst/>
              <a:rect l="l" t="t" r="r" b="b"/>
              <a:pathLst>
                <a:path w="2231938" h="153128">
                  <a:moveTo>
                    <a:pt x="21926" y="0"/>
                  </a:moveTo>
                  <a:lnTo>
                    <a:pt x="2210012" y="0"/>
                  </a:lnTo>
                  <a:cubicBezTo>
                    <a:pt x="2215827" y="0"/>
                    <a:pt x="2221404" y="2310"/>
                    <a:pt x="2225516" y="6422"/>
                  </a:cubicBezTo>
                  <a:cubicBezTo>
                    <a:pt x="2229628" y="10534"/>
                    <a:pt x="2231938" y="16111"/>
                    <a:pt x="2231938" y="21926"/>
                  </a:cubicBezTo>
                  <a:lnTo>
                    <a:pt x="2231938" y="131203"/>
                  </a:lnTo>
                  <a:cubicBezTo>
                    <a:pt x="2231938" y="137018"/>
                    <a:pt x="2229628" y="142595"/>
                    <a:pt x="2225516" y="146707"/>
                  </a:cubicBezTo>
                  <a:cubicBezTo>
                    <a:pt x="2221404" y="150818"/>
                    <a:pt x="2215827" y="153128"/>
                    <a:pt x="2210012" y="153128"/>
                  </a:cubicBezTo>
                  <a:lnTo>
                    <a:pt x="21926" y="153128"/>
                  </a:lnTo>
                  <a:cubicBezTo>
                    <a:pt x="16111" y="153128"/>
                    <a:pt x="10534" y="150818"/>
                    <a:pt x="6422" y="146707"/>
                  </a:cubicBezTo>
                  <a:cubicBezTo>
                    <a:pt x="2310" y="142595"/>
                    <a:pt x="0" y="137018"/>
                    <a:pt x="0" y="131203"/>
                  </a:cubicBezTo>
                  <a:lnTo>
                    <a:pt x="0" y="21926"/>
                  </a:lnTo>
                  <a:cubicBezTo>
                    <a:pt x="0" y="16111"/>
                    <a:pt x="2310" y="10534"/>
                    <a:pt x="6422" y="6422"/>
                  </a:cubicBezTo>
                  <a:cubicBezTo>
                    <a:pt x="10534" y="2310"/>
                    <a:pt x="16111" y="0"/>
                    <a:pt x="21926" y="0"/>
                  </a:cubicBezTo>
                  <a:close/>
                </a:path>
              </a:pathLst>
            </a:custGeom>
            <a:grpFill/>
          </p:spPr>
          <p:txBody>
            <a:bodyPr/>
            <a:lstStyle/>
            <a:p>
              <a:endParaRPr lang="en-GB"/>
            </a:p>
          </p:txBody>
        </p:sp>
        <p:sp>
          <p:nvSpPr>
            <p:cNvPr id="85" name="TextBox 77">
              <a:extLst>
                <a:ext uri="{FF2B5EF4-FFF2-40B4-BE49-F238E27FC236}">
                  <a16:creationId xmlns:a16="http://schemas.microsoft.com/office/drawing/2014/main" id="{83EE8061-E156-4C62-E28E-134F054EF93C}"/>
                </a:ext>
              </a:extLst>
            </p:cNvPr>
            <p:cNvSpPr txBox="1"/>
            <p:nvPr/>
          </p:nvSpPr>
          <p:spPr>
            <a:xfrm>
              <a:off x="0" y="-47625"/>
              <a:ext cx="2231938" cy="200753"/>
            </a:xfrm>
            <a:prstGeom prst="rect">
              <a:avLst/>
            </a:prstGeom>
            <a:grpFill/>
          </p:spPr>
          <p:txBody>
            <a:bodyPr lIns="50800" tIns="50800" rIns="50800" bIns="50800" rtlCol="0" anchor="ctr"/>
            <a:lstStyle/>
            <a:p>
              <a:pPr algn="ctr">
                <a:lnSpc>
                  <a:spcPts val="3261"/>
                </a:lnSpc>
              </a:pPr>
              <a:endParaRPr/>
            </a:p>
          </p:txBody>
        </p:sp>
      </p:grpSp>
      <p:sp>
        <p:nvSpPr>
          <p:cNvPr id="86" name="TextBox 67">
            <a:extLst>
              <a:ext uri="{FF2B5EF4-FFF2-40B4-BE49-F238E27FC236}">
                <a16:creationId xmlns:a16="http://schemas.microsoft.com/office/drawing/2014/main" id="{8274ECB9-8EDA-3F46-09A3-14DA321A68CA}"/>
              </a:ext>
            </a:extLst>
          </p:cNvPr>
          <p:cNvSpPr txBox="1"/>
          <p:nvPr/>
        </p:nvSpPr>
        <p:spPr>
          <a:xfrm>
            <a:off x="9323500" y="8778501"/>
            <a:ext cx="5167526" cy="406458"/>
          </a:xfrm>
          <a:prstGeom prst="rect">
            <a:avLst/>
          </a:prstGeom>
        </p:spPr>
        <p:txBody>
          <a:bodyPr lIns="0" tIns="0" rIns="0" bIns="0" rtlCol="0" anchor="t">
            <a:spAutoFit/>
          </a:bodyPr>
          <a:lstStyle/>
          <a:p>
            <a:pPr marL="0" lvl="0" indent="0" algn="l">
              <a:lnSpc>
                <a:spcPts val="3359"/>
              </a:lnSpc>
              <a:spcBef>
                <a:spcPct val="0"/>
              </a:spcBef>
            </a:pPr>
            <a:r>
              <a:rPr lang="en-US" sz="2399" dirty="0">
                <a:solidFill>
                  <a:srgbClr val="FFFFFF"/>
                </a:solidFill>
                <a:latin typeface="Canva Sans"/>
                <a:ea typeface="Canva Sans"/>
                <a:cs typeface="Canva Sans"/>
                <a:sym typeface="Canva Sans"/>
              </a:rPr>
              <a:t>Mentor Assessment Document</a:t>
            </a:r>
          </a:p>
        </p:txBody>
      </p:sp>
      <p:sp>
        <p:nvSpPr>
          <p:cNvPr id="87" name="TextBox 67">
            <a:extLst>
              <a:ext uri="{FF2B5EF4-FFF2-40B4-BE49-F238E27FC236}">
                <a16:creationId xmlns:a16="http://schemas.microsoft.com/office/drawing/2014/main" id="{1D61E9BB-4FCF-99A1-BE08-2A374F263E23}"/>
              </a:ext>
            </a:extLst>
          </p:cNvPr>
          <p:cNvSpPr txBox="1"/>
          <p:nvPr/>
        </p:nvSpPr>
        <p:spPr>
          <a:xfrm>
            <a:off x="9323500" y="8033459"/>
            <a:ext cx="5167526" cy="406458"/>
          </a:xfrm>
          <a:prstGeom prst="rect">
            <a:avLst/>
          </a:prstGeom>
        </p:spPr>
        <p:txBody>
          <a:bodyPr lIns="0" tIns="0" rIns="0" bIns="0" rtlCol="0" anchor="t">
            <a:spAutoFit/>
          </a:bodyPr>
          <a:lstStyle/>
          <a:p>
            <a:pPr marL="0" lvl="0" indent="0" algn="l">
              <a:lnSpc>
                <a:spcPts val="3359"/>
              </a:lnSpc>
              <a:spcBef>
                <a:spcPct val="0"/>
              </a:spcBef>
            </a:pPr>
            <a:r>
              <a:rPr lang="en-US" sz="2399" dirty="0">
                <a:solidFill>
                  <a:srgbClr val="FFFFFF"/>
                </a:solidFill>
                <a:latin typeface="Canva Sans"/>
                <a:ea typeface="Canva Sans"/>
                <a:cs typeface="Canva Sans"/>
                <a:sym typeface="Canva Sans"/>
              </a:rPr>
              <a:t>Mentor Question Prompts</a:t>
            </a:r>
          </a:p>
        </p:txBody>
      </p:sp>
      <p:sp>
        <p:nvSpPr>
          <p:cNvPr id="88" name="TextBox 67">
            <a:extLst>
              <a:ext uri="{FF2B5EF4-FFF2-40B4-BE49-F238E27FC236}">
                <a16:creationId xmlns:a16="http://schemas.microsoft.com/office/drawing/2014/main" id="{C09E3D84-31E5-F55A-95C1-A04577D29782}"/>
              </a:ext>
            </a:extLst>
          </p:cNvPr>
          <p:cNvSpPr txBox="1"/>
          <p:nvPr/>
        </p:nvSpPr>
        <p:spPr>
          <a:xfrm>
            <a:off x="9296609" y="9617375"/>
            <a:ext cx="5167526" cy="406458"/>
          </a:xfrm>
          <a:prstGeom prst="rect">
            <a:avLst/>
          </a:prstGeom>
        </p:spPr>
        <p:txBody>
          <a:bodyPr lIns="0" tIns="0" rIns="0" bIns="0" rtlCol="0" anchor="t">
            <a:spAutoFit/>
          </a:bodyPr>
          <a:lstStyle/>
          <a:p>
            <a:pPr marL="0" lvl="0" indent="0" algn="l">
              <a:lnSpc>
                <a:spcPts val="3359"/>
              </a:lnSpc>
              <a:spcBef>
                <a:spcPct val="0"/>
              </a:spcBef>
            </a:pPr>
            <a:r>
              <a:rPr lang="en-US" sz="2399" dirty="0">
                <a:solidFill>
                  <a:srgbClr val="FFFFFF"/>
                </a:solidFill>
                <a:latin typeface="Canva Sans"/>
                <a:ea typeface="Canva Sans"/>
                <a:cs typeface="Canva Sans"/>
                <a:sym typeface="Canva Sans"/>
              </a:rPr>
              <a:t>Student Day 5 Evidence</a:t>
            </a:r>
          </a:p>
        </p:txBody>
      </p:sp>
      <p:sp>
        <p:nvSpPr>
          <p:cNvPr id="89" name="TextBox 56">
            <a:extLst>
              <a:ext uri="{FF2B5EF4-FFF2-40B4-BE49-F238E27FC236}">
                <a16:creationId xmlns:a16="http://schemas.microsoft.com/office/drawing/2014/main" id="{B9120FCA-11DB-D212-6FD5-2B7A8732F346}"/>
              </a:ext>
            </a:extLst>
          </p:cNvPr>
          <p:cNvSpPr txBox="1"/>
          <p:nvPr/>
        </p:nvSpPr>
        <p:spPr>
          <a:xfrm>
            <a:off x="6300028" y="1737993"/>
            <a:ext cx="2649378" cy="406458"/>
          </a:xfrm>
          <a:prstGeom prst="rect">
            <a:avLst/>
          </a:prstGeom>
        </p:spPr>
        <p:txBody>
          <a:bodyPr lIns="0" tIns="0" rIns="0" bIns="0" rtlCol="0" anchor="t">
            <a:spAutoFit/>
          </a:bodyPr>
          <a:lstStyle/>
          <a:p>
            <a:pPr algn="l">
              <a:lnSpc>
                <a:spcPts val="3359"/>
              </a:lnSpc>
            </a:pPr>
            <a:r>
              <a:rPr lang="en-US" sz="2399" dirty="0">
                <a:latin typeface="Canva Sans"/>
                <a:ea typeface="Canva Sans"/>
                <a:cs typeface="Canva Sans"/>
                <a:sym typeface="Canva Sans"/>
              </a:rPr>
              <a:t>Slide Number</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6"/>
          <p:cNvSpPr/>
          <p:nvPr/>
        </p:nvSpPr>
        <p:spPr>
          <a:xfrm>
            <a:off x="16344481" y="9682816"/>
            <a:ext cx="844716" cy="201196"/>
          </a:xfrm>
          <a:custGeom>
            <a:avLst/>
            <a:gdLst/>
            <a:ahLst/>
            <a:cxnLst/>
            <a:rect l="l" t="t" r="r" b="b"/>
            <a:pathLst>
              <a:path w="844716" h="201196">
                <a:moveTo>
                  <a:pt x="0" y="0"/>
                </a:moveTo>
                <a:lnTo>
                  <a:pt x="844716" y="0"/>
                </a:lnTo>
                <a:lnTo>
                  <a:pt x="844716" y="201196"/>
                </a:lnTo>
                <a:lnTo>
                  <a:pt x="0" y="20119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grpSp>
        <p:nvGrpSpPr>
          <p:cNvPr id="7" name="Group 7"/>
          <p:cNvGrpSpPr/>
          <p:nvPr/>
        </p:nvGrpSpPr>
        <p:grpSpPr>
          <a:xfrm>
            <a:off x="685800" y="1396450"/>
            <a:ext cx="3505200" cy="3594649"/>
            <a:chOff x="0" y="0"/>
            <a:chExt cx="1107977" cy="991006"/>
          </a:xfrm>
        </p:grpSpPr>
        <p:sp>
          <p:nvSpPr>
            <p:cNvPr id="8" name="Freeform 8"/>
            <p:cNvSpPr/>
            <p:nvPr/>
          </p:nvSpPr>
          <p:spPr>
            <a:xfrm>
              <a:off x="0" y="0"/>
              <a:ext cx="1107977" cy="991006"/>
            </a:xfrm>
            <a:custGeom>
              <a:avLst/>
              <a:gdLst/>
              <a:ahLst/>
              <a:cxnLst/>
              <a:rect l="l" t="t" r="r" b="b"/>
              <a:pathLst>
                <a:path w="1107977" h="991006">
                  <a:moveTo>
                    <a:pt x="104023" y="0"/>
                  </a:moveTo>
                  <a:lnTo>
                    <a:pt x="1003954" y="0"/>
                  </a:lnTo>
                  <a:cubicBezTo>
                    <a:pt x="1061405" y="0"/>
                    <a:pt x="1107977" y="46573"/>
                    <a:pt x="1107977" y="104023"/>
                  </a:cubicBezTo>
                  <a:lnTo>
                    <a:pt x="1107977" y="886983"/>
                  </a:lnTo>
                  <a:cubicBezTo>
                    <a:pt x="1107977" y="944433"/>
                    <a:pt x="1061405" y="991006"/>
                    <a:pt x="1003954" y="991006"/>
                  </a:cubicBezTo>
                  <a:lnTo>
                    <a:pt x="104023" y="991006"/>
                  </a:lnTo>
                  <a:cubicBezTo>
                    <a:pt x="46573" y="991006"/>
                    <a:pt x="0" y="944433"/>
                    <a:pt x="0" y="886983"/>
                  </a:cubicBezTo>
                  <a:lnTo>
                    <a:pt x="0" y="104023"/>
                  </a:lnTo>
                  <a:cubicBezTo>
                    <a:pt x="0" y="46573"/>
                    <a:pt x="46573" y="0"/>
                    <a:pt x="104023" y="0"/>
                  </a:cubicBezTo>
                  <a:close/>
                </a:path>
              </a:pathLst>
            </a:custGeom>
            <a:blipFill>
              <a:blip r:embed="rId5"/>
              <a:stretch>
                <a:fillRect l="-36955" r="-41930"/>
              </a:stretch>
            </a:blipFill>
          </p:spPr>
          <p:txBody>
            <a:bodyPr/>
            <a:lstStyle/>
            <a:p>
              <a:endParaRPr lang="en-GB"/>
            </a:p>
          </p:txBody>
        </p:sp>
      </p:grpSp>
      <p:grpSp>
        <p:nvGrpSpPr>
          <p:cNvPr id="9" name="Group 9"/>
          <p:cNvGrpSpPr/>
          <p:nvPr/>
        </p:nvGrpSpPr>
        <p:grpSpPr>
          <a:xfrm>
            <a:off x="16459200" y="211706"/>
            <a:ext cx="1097338" cy="463593"/>
            <a:chOff x="0" y="0"/>
            <a:chExt cx="415973" cy="153128"/>
          </a:xfrm>
        </p:grpSpPr>
        <p:sp>
          <p:nvSpPr>
            <p:cNvPr id="10" name="Freeform 10"/>
            <p:cNvSpPr/>
            <p:nvPr/>
          </p:nvSpPr>
          <p:spPr>
            <a:xfrm>
              <a:off x="0" y="0"/>
              <a:ext cx="415973" cy="153128"/>
            </a:xfrm>
            <a:custGeom>
              <a:avLst/>
              <a:gdLst/>
              <a:ahLst/>
              <a:cxnLst/>
              <a:rect l="l" t="t" r="r" b="b"/>
              <a:pathLst>
                <a:path w="415973" h="153128">
                  <a:moveTo>
                    <a:pt x="76564" y="0"/>
                  </a:moveTo>
                  <a:lnTo>
                    <a:pt x="339409" y="0"/>
                  </a:lnTo>
                  <a:cubicBezTo>
                    <a:pt x="381694" y="0"/>
                    <a:pt x="415973" y="34279"/>
                    <a:pt x="415973" y="76564"/>
                  </a:cubicBezTo>
                  <a:lnTo>
                    <a:pt x="415973" y="76564"/>
                  </a:lnTo>
                  <a:cubicBezTo>
                    <a:pt x="415973" y="118849"/>
                    <a:pt x="381694" y="153128"/>
                    <a:pt x="339409" y="153128"/>
                  </a:cubicBezTo>
                  <a:lnTo>
                    <a:pt x="76564" y="153128"/>
                  </a:lnTo>
                  <a:cubicBezTo>
                    <a:pt x="34279" y="153128"/>
                    <a:pt x="0" y="118849"/>
                    <a:pt x="0" y="76564"/>
                  </a:cubicBezTo>
                  <a:lnTo>
                    <a:pt x="0" y="76564"/>
                  </a:lnTo>
                  <a:cubicBezTo>
                    <a:pt x="0" y="34279"/>
                    <a:pt x="34279" y="0"/>
                    <a:pt x="76564" y="0"/>
                  </a:cubicBezTo>
                  <a:close/>
                </a:path>
              </a:pathLst>
            </a:custGeom>
            <a:solidFill>
              <a:srgbClr val="172E73"/>
            </a:solidFill>
          </p:spPr>
          <p:txBody>
            <a:bodyPr/>
            <a:lstStyle/>
            <a:p>
              <a:endParaRPr lang="en-GB"/>
            </a:p>
          </p:txBody>
        </p:sp>
        <p:sp>
          <p:nvSpPr>
            <p:cNvPr id="11" name="TextBox 11"/>
            <p:cNvSpPr txBox="1"/>
            <p:nvPr/>
          </p:nvSpPr>
          <p:spPr>
            <a:xfrm>
              <a:off x="0" y="-47625"/>
              <a:ext cx="415973" cy="200753"/>
            </a:xfrm>
            <a:prstGeom prst="rect">
              <a:avLst/>
            </a:prstGeom>
          </p:spPr>
          <p:txBody>
            <a:bodyPr lIns="50800" tIns="50800" rIns="50800" bIns="50800" rtlCol="0" anchor="ctr"/>
            <a:lstStyle/>
            <a:p>
              <a:pPr algn="ctr">
                <a:lnSpc>
                  <a:spcPts val="3261"/>
                </a:lnSpc>
              </a:pPr>
              <a:endParaRPr/>
            </a:p>
          </p:txBody>
        </p:sp>
      </p:grpSp>
      <p:grpSp>
        <p:nvGrpSpPr>
          <p:cNvPr id="12" name="Group 12"/>
          <p:cNvGrpSpPr/>
          <p:nvPr/>
        </p:nvGrpSpPr>
        <p:grpSpPr>
          <a:xfrm>
            <a:off x="9067800" y="819483"/>
            <a:ext cx="4648200" cy="2518080"/>
            <a:chOff x="0" y="0"/>
            <a:chExt cx="3147506" cy="1399091"/>
          </a:xfrm>
        </p:grpSpPr>
        <p:sp>
          <p:nvSpPr>
            <p:cNvPr id="13" name="Freeform 13"/>
            <p:cNvSpPr/>
            <p:nvPr/>
          </p:nvSpPr>
          <p:spPr>
            <a:xfrm>
              <a:off x="0" y="0"/>
              <a:ext cx="3147506" cy="1399090"/>
            </a:xfrm>
            <a:custGeom>
              <a:avLst/>
              <a:gdLst/>
              <a:ahLst/>
              <a:cxnLst/>
              <a:rect l="l" t="t" r="r" b="b"/>
              <a:pathLst>
                <a:path w="3147506" h="1399090">
                  <a:moveTo>
                    <a:pt x="57886" y="0"/>
                  </a:moveTo>
                  <a:lnTo>
                    <a:pt x="3089620" y="0"/>
                  </a:lnTo>
                  <a:cubicBezTo>
                    <a:pt x="3104972" y="0"/>
                    <a:pt x="3119695" y="6099"/>
                    <a:pt x="3130551" y="16954"/>
                  </a:cubicBezTo>
                  <a:cubicBezTo>
                    <a:pt x="3141407" y="27810"/>
                    <a:pt x="3147506" y="42534"/>
                    <a:pt x="3147506" y="57886"/>
                  </a:cubicBezTo>
                  <a:lnTo>
                    <a:pt x="3147506" y="1341205"/>
                  </a:lnTo>
                  <a:cubicBezTo>
                    <a:pt x="3147506" y="1356557"/>
                    <a:pt x="3141407" y="1371280"/>
                    <a:pt x="3130551" y="1382136"/>
                  </a:cubicBezTo>
                  <a:cubicBezTo>
                    <a:pt x="3119695" y="1392992"/>
                    <a:pt x="3104972" y="1399090"/>
                    <a:pt x="3089620" y="1399090"/>
                  </a:cubicBezTo>
                  <a:lnTo>
                    <a:pt x="57886" y="1399090"/>
                  </a:lnTo>
                  <a:cubicBezTo>
                    <a:pt x="42534" y="1399090"/>
                    <a:pt x="27810" y="1392992"/>
                    <a:pt x="16954" y="1382136"/>
                  </a:cubicBezTo>
                  <a:cubicBezTo>
                    <a:pt x="6099" y="1371280"/>
                    <a:pt x="0" y="1356557"/>
                    <a:pt x="0" y="1341205"/>
                  </a:cubicBezTo>
                  <a:lnTo>
                    <a:pt x="0" y="57886"/>
                  </a:lnTo>
                  <a:cubicBezTo>
                    <a:pt x="0" y="42534"/>
                    <a:pt x="6099" y="27810"/>
                    <a:pt x="16954" y="16954"/>
                  </a:cubicBezTo>
                  <a:cubicBezTo>
                    <a:pt x="27810" y="6099"/>
                    <a:pt x="42534" y="0"/>
                    <a:pt x="57886" y="0"/>
                  </a:cubicBezTo>
                  <a:close/>
                </a:path>
              </a:pathLst>
            </a:custGeom>
            <a:blipFill>
              <a:blip r:embed="rId6"/>
              <a:stretch>
                <a:fillRect t="-4321" b="-45844"/>
              </a:stretch>
            </a:blipFill>
          </p:spPr>
          <p:txBody>
            <a:bodyPr/>
            <a:lstStyle/>
            <a:p>
              <a:endParaRPr lang="en-GB"/>
            </a:p>
          </p:txBody>
        </p:sp>
      </p:grpSp>
      <p:sp>
        <p:nvSpPr>
          <p:cNvPr id="14" name="Freeform 14"/>
          <p:cNvSpPr/>
          <p:nvPr/>
        </p:nvSpPr>
        <p:spPr>
          <a:xfrm>
            <a:off x="7020817" y="8945859"/>
            <a:ext cx="1033778" cy="938154"/>
          </a:xfrm>
          <a:custGeom>
            <a:avLst/>
            <a:gdLst/>
            <a:ahLst/>
            <a:cxnLst/>
            <a:rect l="l" t="t" r="r" b="b"/>
            <a:pathLst>
              <a:path w="1033778" h="938154">
                <a:moveTo>
                  <a:pt x="0" y="0"/>
                </a:moveTo>
                <a:lnTo>
                  <a:pt x="1033778" y="0"/>
                </a:lnTo>
                <a:lnTo>
                  <a:pt x="1033778" y="938153"/>
                </a:lnTo>
                <a:lnTo>
                  <a:pt x="0" y="93815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sp>
        <p:nvSpPr>
          <p:cNvPr id="15" name="TextBox 15"/>
          <p:cNvSpPr txBox="1"/>
          <p:nvPr/>
        </p:nvSpPr>
        <p:spPr>
          <a:xfrm>
            <a:off x="1028700" y="335915"/>
            <a:ext cx="5288709" cy="914400"/>
          </a:xfrm>
          <a:prstGeom prst="rect">
            <a:avLst/>
          </a:prstGeom>
        </p:spPr>
        <p:txBody>
          <a:bodyPr lIns="0" tIns="0" rIns="0" bIns="0" rtlCol="0" anchor="t">
            <a:spAutoFit/>
          </a:bodyPr>
          <a:lstStyle/>
          <a:p>
            <a:pPr marL="0" lvl="0" indent="0" algn="l">
              <a:lnSpc>
                <a:spcPts val="7200"/>
              </a:lnSpc>
              <a:spcBef>
                <a:spcPct val="0"/>
              </a:spcBef>
            </a:pPr>
            <a:r>
              <a:rPr lang="en-US" sz="6000" b="1">
                <a:solidFill>
                  <a:srgbClr val="000000"/>
                </a:solidFill>
                <a:latin typeface="Canva Sans Bold"/>
                <a:ea typeface="Canva Sans Bold"/>
                <a:cs typeface="Canva Sans Bold"/>
                <a:sym typeface="Canva Sans Bold"/>
              </a:rPr>
              <a:t>Rationale</a:t>
            </a:r>
          </a:p>
        </p:txBody>
      </p:sp>
      <p:sp>
        <p:nvSpPr>
          <p:cNvPr id="16" name="TextBox 16"/>
          <p:cNvSpPr txBox="1"/>
          <p:nvPr/>
        </p:nvSpPr>
        <p:spPr>
          <a:xfrm>
            <a:off x="9144000" y="3939557"/>
            <a:ext cx="8115300" cy="5859296"/>
          </a:xfrm>
          <a:prstGeom prst="rect">
            <a:avLst/>
          </a:prstGeom>
        </p:spPr>
        <p:txBody>
          <a:bodyPr lIns="0" tIns="0" rIns="0" bIns="0" rtlCol="0" anchor="t">
            <a:spAutoFit/>
          </a:bodyPr>
          <a:lstStyle/>
          <a:p>
            <a:pPr algn="just">
              <a:lnSpc>
                <a:spcPts val="2700"/>
              </a:lnSpc>
            </a:pPr>
            <a:r>
              <a:rPr lang="en-US" sz="1800" spc="54" dirty="0">
                <a:solidFill>
                  <a:srgbClr val="000000"/>
                </a:solidFill>
                <a:latin typeface="Canva Sans"/>
                <a:ea typeface="Canva Sans"/>
                <a:cs typeface="Canva Sans"/>
                <a:sym typeface="Canva Sans"/>
              </a:rPr>
              <a:t>In the ever-increasing digital age, with AI becoming a regular feature within schools up and down the country, LJMU is seeking to take a proactive, innovative and ethical approach to how AI can be best utilised by our student teachers. The use of AI, and more specifically large language models (LLM), such as Google Gemini allows the student teacher and mentor to interact with an AI tool that can provide information, make suggestions, critique ideas and generate content based on the input it receives. At the heart of the </a:t>
            </a:r>
            <a:r>
              <a:rPr lang="en-US" sz="1800" spc="54" dirty="0" err="1">
                <a:solidFill>
                  <a:srgbClr val="000000"/>
                </a:solidFill>
                <a:latin typeface="Canva Sans"/>
                <a:ea typeface="Canva Sans"/>
                <a:cs typeface="Canva Sans"/>
                <a:sym typeface="Canva Sans"/>
              </a:rPr>
              <a:t>ITaP</a:t>
            </a:r>
            <a:r>
              <a:rPr lang="en-US" sz="1800" spc="54" dirty="0">
                <a:solidFill>
                  <a:srgbClr val="000000"/>
                </a:solidFill>
                <a:latin typeface="Canva Sans"/>
                <a:ea typeface="Canva Sans"/>
                <a:cs typeface="Canva Sans"/>
                <a:sym typeface="Canva Sans"/>
              </a:rPr>
              <a:t> is developing student teachers’ digital literacy skills, decision making and strengthening their professional judgement skills. Despite the AI being able to provide output and assist in idea generation, the ultimate decisions and creative control remains with the teachers. Through working closely with the mentor, the student teacher will maintain autonomy, accountability and agency through crafting careful prompts. Through rigorous analysis and professional reflection, the AI has the potential to be a valuable part of the teacher toolkit.</a:t>
            </a:r>
          </a:p>
        </p:txBody>
      </p:sp>
      <p:sp>
        <p:nvSpPr>
          <p:cNvPr id="17" name="TextBox 17"/>
          <p:cNvSpPr txBox="1"/>
          <p:nvPr/>
        </p:nvSpPr>
        <p:spPr>
          <a:xfrm>
            <a:off x="4378827" y="1424825"/>
            <a:ext cx="4050148" cy="4474302"/>
          </a:xfrm>
          <a:prstGeom prst="rect">
            <a:avLst/>
          </a:prstGeom>
        </p:spPr>
        <p:txBody>
          <a:bodyPr wrap="square" lIns="0" tIns="0" rIns="0" bIns="0" rtlCol="0" anchor="t">
            <a:spAutoFit/>
          </a:bodyPr>
          <a:lstStyle/>
          <a:p>
            <a:pPr algn="just">
              <a:lnSpc>
                <a:spcPts val="2700"/>
              </a:lnSpc>
            </a:pPr>
            <a:r>
              <a:rPr lang="en-US" spc="54" dirty="0">
                <a:solidFill>
                  <a:srgbClr val="000000"/>
                </a:solidFill>
                <a:latin typeface="Canva Sans"/>
                <a:ea typeface="Canva Sans"/>
                <a:cs typeface="Canva Sans"/>
                <a:sym typeface="Canva Sans"/>
              </a:rPr>
              <a:t>Ofsted (2024) acknowledge the broad availability of AI, and they support its innovation in improving education for learners. They state how they as an organisation have embraced and are harnessing some the features of AI within their own processes. Ofsted will assess the impact of the use of AI on learners as part </a:t>
            </a:r>
            <a:r>
              <a:rPr lang="en-US" spc="54">
                <a:solidFill>
                  <a:srgbClr val="000000"/>
                </a:solidFill>
                <a:latin typeface="Canva Sans"/>
                <a:ea typeface="Canva Sans"/>
                <a:cs typeface="Canva Sans"/>
                <a:sym typeface="Canva Sans"/>
              </a:rPr>
              <a:t>of inspections.</a:t>
            </a:r>
            <a:endParaRPr lang="en-US" sz="1800" spc="54" dirty="0">
              <a:solidFill>
                <a:srgbClr val="000000"/>
              </a:solidFill>
              <a:latin typeface="Canva Sans"/>
              <a:ea typeface="Canva Sans"/>
              <a:cs typeface="Canva Sans"/>
              <a:sym typeface="Canva Sans"/>
            </a:endParaRPr>
          </a:p>
          <a:p>
            <a:pPr algn="l">
              <a:lnSpc>
                <a:spcPts val="2700"/>
              </a:lnSpc>
            </a:pPr>
            <a:endParaRPr lang="en-US" sz="1800" spc="54" dirty="0">
              <a:solidFill>
                <a:srgbClr val="000000"/>
              </a:solidFill>
              <a:latin typeface="Canva Sans"/>
              <a:ea typeface="Canva Sans"/>
              <a:cs typeface="Canva Sans"/>
              <a:sym typeface="Canva Sans"/>
            </a:endParaRPr>
          </a:p>
          <a:p>
            <a:pPr algn="l">
              <a:lnSpc>
                <a:spcPts val="2700"/>
              </a:lnSpc>
            </a:pPr>
            <a:endParaRPr lang="en-US" sz="1800" spc="54" dirty="0">
              <a:solidFill>
                <a:srgbClr val="000000"/>
              </a:solidFill>
              <a:latin typeface="Canva Sans"/>
              <a:ea typeface="Canva Sans"/>
              <a:cs typeface="Canva Sans"/>
              <a:sym typeface="Canva Sans"/>
            </a:endParaRPr>
          </a:p>
        </p:txBody>
      </p:sp>
      <p:sp>
        <p:nvSpPr>
          <p:cNvPr id="21" name="TextBox 17">
            <a:extLst>
              <a:ext uri="{FF2B5EF4-FFF2-40B4-BE49-F238E27FC236}">
                <a16:creationId xmlns:a16="http://schemas.microsoft.com/office/drawing/2014/main" id="{44F85835-DB0A-3AB8-55AD-C16D7C36C702}"/>
              </a:ext>
            </a:extLst>
          </p:cNvPr>
          <p:cNvSpPr txBox="1"/>
          <p:nvPr/>
        </p:nvSpPr>
        <p:spPr>
          <a:xfrm>
            <a:off x="714804" y="5628710"/>
            <a:ext cx="7604554" cy="4474302"/>
          </a:xfrm>
          <a:prstGeom prst="rect">
            <a:avLst/>
          </a:prstGeom>
        </p:spPr>
        <p:txBody>
          <a:bodyPr wrap="square" lIns="0" tIns="0" rIns="0" bIns="0" rtlCol="0" anchor="t">
            <a:spAutoFit/>
          </a:bodyPr>
          <a:lstStyle/>
          <a:p>
            <a:pPr algn="just">
              <a:lnSpc>
                <a:spcPts val="2700"/>
              </a:lnSpc>
            </a:pPr>
            <a:r>
              <a:rPr lang="en-US" spc="54" dirty="0">
                <a:solidFill>
                  <a:srgbClr val="000000"/>
                </a:solidFill>
                <a:latin typeface="Canva Sans"/>
                <a:ea typeface="Canva Sans"/>
                <a:cs typeface="Canva Sans"/>
                <a:sym typeface="Canva Sans"/>
              </a:rPr>
              <a:t>The DfE (2025) recognises that when used appropriately, AI has the potential to reduce workload, free up teachers’ time and thus allowing them to focus on face-to-face teaching. The DfE has identified several ways that AI could support teachers, including, creating educational resources, lesson and curriculum planning, tailored feedback, revision activities, administrative tasks and supporting personalised learning. Despite these potential benefits, the DfE are keen to impress upon educators that careful steps need to be taken to ensure effective use due to possible inaccuracies, unsafe and biased content and unreliable outputs.</a:t>
            </a:r>
            <a:endParaRPr lang="en-US" sz="1800" spc="54" dirty="0">
              <a:solidFill>
                <a:srgbClr val="000000"/>
              </a:solidFill>
              <a:latin typeface="Canva Sans"/>
              <a:ea typeface="Canva Sans"/>
              <a:cs typeface="Canva Sans"/>
              <a:sym typeface="Canva Sans"/>
            </a:endParaRPr>
          </a:p>
          <a:p>
            <a:pPr algn="l">
              <a:lnSpc>
                <a:spcPts val="2700"/>
              </a:lnSpc>
            </a:pPr>
            <a:endParaRPr lang="en-US" sz="1800" spc="54" dirty="0">
              <a:solidFill>
                <a:srgbClr val="000000"/>
              </a:solidFill>
              <a:latin typeface="Canva Sans"/>
              <a:ea typeface="Canva Sans"/>
              <a:cs typeface="Canva Sans"/>
              <a:sym typeface="Canva Sans"/>
            </a:endParaRPr>
          </a:p>
          <a:p>
            <a:pPr algn="l">
              <a:lnSpc>
                <a:spcPts val="2700"/>
              </a:lnSpc>
            </a:pPr>
            <a:endParaRPr lang="en-US" sz="1800" spc="54" dirty="0">
              <a:solidFill>
                <a:srgbClr val="000000"/>
              </a:solidFill>
              <a:latin typeface="Canva Sans"/>
              <a:ea typeface="Canva Sans"/>
              <a:cs typeface="Canva Sans"/>
              <a:sym typeface="Canva Sans"/>
            </a:endParaRPr>
          </a:p>
        </p:txBody>
      </p:sp>
      <p:sp>
        <p:nvSpPr>
          <p:cNvPr id="2" name="Rectangle 1">
            <a:extLst>
              <a:ext uri="{FF2B5EF4-FFF2-40B4-BE49-F238E27FC236}">
                <a16:creationId xmlns:a16="http://schemas.microsoft.com/office/drawing/2014/main" id="{B5B23CBD-6AC3-3419-5A19-274AA3DE8549}"/>
              </a:ext>
            </a:extLst>
          </p:cNvPr>
          <p:cNvSpPr>
            <a:spLocks noChangeArrowheads="1"/>
          </p:cNvSpPr>
          <p:nvPr/>
        </p:nvSpPr>
        <p:spPr bwMode="auto">
          <a:xfrm>
            <a:off x="0" y="0"/>
            <a:ext cx="1828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4" name="Picture 3">
            <a:extLst>
              <a:ext uri="{FF2B5EF4-FFF2-40B4-BE49-F238E27FC236}">
                <a16:creationId xmlns:a16="http://schemas.microsoft.com/office/drawing/2014/main" id="{6719ECF5-347F-F030-1EFC-A897D41D313B}"/>
              </a:ext>
            </a:extLst>
          </p:cNvPr>
          <p:cNvPicPr>
            <a:picLocks noChangeAspect="1"/>
          </p:cNvPicPr>
          <p:nvPr/>
        </p:nvPicPr>
        <p:blipFill>
          <a:blip r:embed="rId9"/>
          <a:stretch>
            <a:fillRect/>
          </a:stretch>
        </p:blipFill>
        <p:spPr>
          <a:xfrm>
            <a:off x="13909173" y="828064"/>
            <a:ext cx="3702240" cy="2660787"/>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a:stretch>
          </a:blipFill>
        </p:spPr>
        <p:txBody>
          <a:bodyPr/>
          <a:lstStyle/>
          <a:p>
            <a:endParaRPr lang="en-GB" dirty="0"/>
          </a:p>
        </p:txBody>
      </p:sp>
      <p:grpSp>
        <p:nvGrpSpPr>
          <p:cNvPr id="45" name="Group 6">
            <a:extLst>
              <a:ext uri="{FF2B5EF4-FFF2-40B4-BE49-F238E27FC236}">
                <a16:creationId xmlns:a16="http://schemas.microsoft.com/office/drawing/2014/main" id="{18FBF506-4559-7AFC-660C-F58EDDDACB3F}"/>
              </a:ext>
            </a:extLst>
          </p:cNvPr>
          <p:cNvGrpSpPr/>
          <p:nvPr/>
        </p:nvGrpSpPr>
        <p:grpSpPr>
          <a:xfrm>
            <a:off x="349" y="-2167"/>
            <a:ext cx="18324578" cy="861965"/>
            <a:chOff x="0" y="0"/>
            <a:chExt cx="5436521" cy="390445"/>
          </a:xfrm>
        </p:grpSpPr>
        <p:sp>
          <p:nvSpPr>
            <p:cNvPr id="46" name="Freeform 7">
              <a:extLst>
                <a:ext uri="{FF2B5EF4-FFF2-40B4-BE49-F238E27FC236}">
                  <a16:creationId xmlns:a16="http://schemas.microsoft.com/office/drawing/2014/main" id="{83B5AE1E-3682-416B-C397-6854EC5F23D3}"/>
                </a:ext>
              </a:extLst>
            </p:cNvPr>
            <p:cNvSpPr/>
            <p:nvPr/>
          </p:nvSpPr>
          <p:spPr>
            <a:xfrm>
              <a:off x="0" y="0"/>
              <a:ext cx="5436521" cy="390445"/>
            </a:xfrm>
            <a:custGeom>
              <a:avLst/>
              <a:gdLst/>
              <a:ahLst/>
              <a:cxnLst/>
              <a:rect l="l" t="t" r="r" b="b"/>
              <a:pathLst>
                <a:path w="5436521" h="390445">
                  <a:moveTo>
                    <a:pt x="15002" y="0"/>
                  </a:moveTo>
                  <a:lnTo>
                    <a:pt x="5421519" y="0"/>
                  </a:lnTo>
                  <a:cubicBezTo>
                    <a:pt x="5429805" y="0"/>
                    <a:pt x="5436521" y="6717"/>
                    <a:pt x="5436521" y="15002"/>
                  </a:cubicBezTo>
                  <a:lnTo>
                    <a:pt x="5436521" y="375443"/>
                  </a:lnTo>
                  <a:cubicBezTo>
                    <a:pt x="5436521" y="379422"/>
                    <a:pt x="5434941" y="383238"/>
                    <a:pt x="5432127" y="386051"/>
                  </a:cubicBezTo>
                  <a:cubicBezTo>
                    <a:pt x="5429314" y="388865"/>
                    <a:pt x="5425498" y="390445"/>
                    <a:pt x="5421519" y="390445"/>
                  </a:cubicBezTo>
                  <a:lnTo>
                    <a:pt x="15002" y="390445"/>
                  </a:lnTo>
                  <a:cubicBezTo>
                    <a:pt x="6717" y="390445"/>
                    <a:pt x="0" y="383728"/>
                    <a:pt x="0" y="375443"/>
                  </a:cubicBezTo>
                  <a:lnTo>
                    <a:pt x="0" y="15002"/>
                  </a:lnTo>
                  <a:cubicBezTo>
                    <a:pt x="0" y="6717"/>
                    <a:pt x="6717" y="0"/>
                    <a:pt x="15002" y="0"/>
                  </a:cubicBezTo>
                  <a:close/>
                </a:path>
              </a:pathLst>
            </a:custGeom>
            <a:solidFill>
              <a:srgbClr val="172E73"/>
            </a:solidFill>
          </p:spPr>
          <p:txBody>
            <a:bodyPr/>
            <a:lstStyle/>
            <a:p>
              <a:endParaRPr lang="en-GB"/>
            </a:p>
          </p:txBody>
        </p:sp>
        <p:sp>
          <p:nvSpPr>
            <p:cNvPr id="47" name="TextBox 8">
              <a:extLst>
                <a:ext uri="{FF2B5EF4-FFF2-40B4-BE49-F238E27FC236}">
                  <a16:creationId xmlns:a16="http://schemas.microsoft.com/office/drawing/2014/main" id="{3FCFDDB3-1C1E-97BE-B84F-593273946999}"/>
                </a:ext>
              </a:extLst>
            </p:cNvPr>
            <p:cNvSpPr txBox="1"/>
            <p:nvPr/>
          </p:nvSpPr>
          <p:spPr>
            <a:xfrm>
              <a:off x="0" y="-38100"/>
              <a:ext cx="5436521" cy="428545"/>
            </a:xfrm>
            <a:prstGeom prst="rect">
              <a:avLst/>
            </a:prstGeom>
          </p:spPr>
          <p:txBody>
            <a:bodyPr lIns="50801" tIns="50801" rIns="50801" bIns="50801" rtlCol="0" anchor="ctr"/>
            <a:lstStyle/>
            <a:p>
              <a:pPr algn="ctr">
                <a:lnSpc>
                  <a:spcPts val="2660"/>
                </a:lnSpc>
                <a:spcBef>
                  <a:spcPct val="0"/>
                </a:spcBef>
              </a:pPr>
              <a:endParaRPr/>
            </a:p>
          </p:txBody>
        </p:sp>
      </p:grpSp>
      <p:grpSp>
        <p:nvGrpSpPr>
          <p:cNvPr id="3" name="Group 3"/>
          <p:cNvGrpSpPr/>
          <p:nvPr/>
        </p:nvGrpSpPr>
        <p:grpSpPr>
          <a:xfrm>
            <a:off x="-3502019" y="1087727"/>
            <a:ext cx="21826596" cy="10475564"/>
            <a:chOff x="0" y="-38100"/>
            <a:chExt cx="5795074" cy="2957082"/>
          </a:xfrm>
        </p:grpSpPr>
        <p:sp>
          <p:nvSpPr>
            <p:cNvPr id="4" name="Freeform 4"/>
            <p:cNvSpPr/>
            <p:nvPr/>
          </p:nvSpPr>
          <p:spPr>
            <a:xfrm>
              <a:off x="929804" y="172286"/>
              <a:ext cx="4865270" cy="2746696"/>
            </a:xfrm>
            <a:custGeom>
              <a:avLst/>
              <a:gdLst/>
              <a:ahLst/>
              <a:cxnLst/>
              <a:rect l="l" t="t" r="r" b="b"/>
              <a:pathLst>
                <a:path w="4865270" h="2746696">
                  <a:moveTo>
                    <a:pt x="16764" y="0"/>
                  </a:moveTo>
                  <a:lnTo>
                    <a:pt x="4848506" y="0"/>
                  </a:lnTo>
                  <a:cubicBezTo>
                    <a:pt x="4857765" y="0"/>
                    <a:pt x="4865270" y="7505"/>
                    <a:pt x="4865270" y="16764"/>
                  </a:cubicBezTo>
                  <a:lnTo>
                    <a:pt x="4865270" y="2729932"/>
                  </a:lnTo>
                  <a:cubicBezTo>
                    <a:pt x="4865270" y="2739191"/>
                    <a:pt x="4857765" y="2746696"/>
                    <a:pt x="4848506" y="2746696"/>
                  </a:cubicBezTo>
                  <a:lnTo>
                    <a:pt x="16764" y="2746696"/>
                  </a:lnTo>
                  <a:cubicBezTo>
                    <a:pt x="12318" y="2746696"/>
                    <a:pt x="8054" y="2744930"/>
                    <a:pt x="4910" y="2741786"/>
                  </a:cubicBezTo>
                  <a:cubicBezTo>
                    <a:pt x="1766" y="2738642"/>
                    <a:pt x="0" y="2734378"/>
                    <a:pt x="0" y="2729932"/>
                  </a:cubicBezTo>
                  <a:lnTo>
                    <a:pt x="0" y="16764"/>
                  </a:lnTo>
                  <a:cubicBezTo>
                    <a:pt x="0" y="7505"/>
                    <a:pt x="7505" y="0"/>
                    <a:pt x="16764" y="0"/>
                  </a:cubicBezTo>
                  <a:close/>
                </a:path>
              </a:pathLst>
            </a:custGeom>
            <a:solidFill>
              <a:srgbClr val="78BFEA"/>
            </a:solidFill>
            <a:ln w="57150">
              <a:noFill/>
            </a:ln>
          </p:spPr>
          <p:txBody>
            <a:bodyPr/>
            <a:lstStyle/>
            <a:p>
              <a:endParaRPr lang="en-GB" dirty="0"/>
            </a:p>
          </p:txBody>
        </p:sp>
        <p:sp>
          <p:nvSpPr>
            <p:cNvPr id="5" name="TextBox 5"/>
            <p:cNvSpPr txBox="1"/>
            <p:nvPr/>
          </p:nvSpPr>
          <p:spPr>
            <a:xfrm>
              <a:off x="0" y="-38100"/>
              <a:ext cx="4865270" cy="2784796"/>
            </a:xfrm>
            <a:prstGeom prst="rect">
              <a:avLst/>
            </a:prstGeom>
            <a:ln w="57150">
              <a:noFill/>
            </a:ln>
          </p:spPr>
          <p:txBody>
            <a:bodyPr lIns="50801" tIns="50801" rIns="50801" bIns="50801" rtlCol="0" anchor="ctr"/>
            <a:lstStyle/>
            <a:p>
              <a:pPr algn="ctr">
                <a:lnSpc>
                  <a:spcPts val="2660"/>
                </a:lnSpc>
              </a:pPr>
              <a:endParaRPr/>
            </a:p>
            <a:p>
              <a:pPr algn="ctr">
                <a:lnSpc>
                  <a:spcPts val="2660"/>
                </a:lnSpc>
              </a:pPr>
              <a:endParaRPr/>
            </a:p>
            <a:p>
              <a:pPr algn="ctr">
                <a:lnSpc>
                  <a:spcPts val="2660"/>
                </a:lnSpc>
                <a:spcBef>
                  <a:spcPct val="0"/>
                </a:spcBef>
              </a:pPr>
              <a:endParaRPr/>
            </a:p>
            <a:p>
              <a:pPr algn="ctr">
                <a:lnSpc>
                  <a:spcPts val="2660"/>
                </a:lnSpc>
                <a:spcBef>
                  <a:spcPct val="0"/>
                </a:spcBef>
              </a:pPr>
              <a:endParaRPr/>
            </a:p>
            <a:p>
              <a:pPr algn="ctr">
                <a:lnSpc>
                  <a:spcPts val="2660"/>
                </a:lnSpc>
                <a:spcBef>
                  <a:spcPct val="0"/>
                </a:spcBef>
              </a:pPr>
              <a:endParaRPr/>
            </a:p>
            <a:p>
              <a:pPr algn="ctr">
                <a:lnSpc>
                  <a:spcPts val="2660"/>
                </a:lnSpc>
                <a:spcBef>
                  <a:spcPct val="0"/>
                </a:spcBef>
              </a:pPr>
              <a:endParaRPr/>
            </a:p>
          </p:txBody>
        </p:sp>
      </p:grpSp>
      <p:grpSp>
        <p:nvGrpSpPr>
          <p:cNvPr id="6" name="Group 6"/>
          <p:cNvGrpSpPr/>
          <p:nvPr/>
        </p:nvGrpSpPr>
        <p:grpSpPr>
          <a:xfrm>
            <a:off x="1" y="1386559"/>
            <a:ext cx="18324578" cy="899810"/>
            <a:chOff x="0" y="0"/>
            <a:chExt cx="5436521" cy="390445"/>
          </a:xfrm>
          <a:solidFill>
            <a:srgbClr val="002060"/>
          </a:solidFill>
        </p:grpSpPr>
        <p:sp>
          <p:nvSpPr>
            <p:cNvPr id="7" name="Freeform 7"/>
            <p:cNvSpPr/>
            <p:nvPr/>
          </p:nvSpPr>
          <p:spPr>
            <a:xfrm>
              <a:off x="0" y="0"/>
              <a:ext cx="5436521" cy="390445"/>
            </a:xfrm>
            <a:custGeom>
              <a:avLst/>
              <a:gdLst/>
              <a:ahLst/>
              <a:cxnLst/>
              <a:rect l="l" t="t" r="r" b="b"/>
              <a:pathLst>
                <a:path w="5436521" h="390445">
                  <a:moveTo>
                    <a:pt x="15002" y="0"/>
                  </a:moveTo>
                  <a:lnTo>
                    <a:pt x="5421519" y="0"/>
                  </a:lnTo>
                  <a:cubicBezTo>
                    <a:pt x="5429805" y="0"/>
                    <a:pt x="5436521" y="6717"/>
                    <a:pt x="5436521" y="15002"/>
                  </a:cubicBezTo>
                  <a:lnTo>
                    <a:pt x="5436521" y="375443"/>
                  </a:lnTo>
                  <a:cubicBezTo>
                    <a:pt x="5436521" y="379422"/>
                    <a:pt x="5434941" y="383238"/>
                    <a:pt x="5432127" y="386051"/>
                  </a:cubicBezTo>
                  <a:cubicBezTo>
                    <a:pt x="5429314" y="388865"/>
                    <a:pt x="5425498" y="390445"/>
                    <a:pt x="5421519" y="390445"/>
                  </a:cubicBezTo>
                  <a:lnTo>
                    <a:pt x="15002" y="390445"/>
                  </a:lnTo>
                  <a:cubicBezTo>
                    <a:pt x="6717" y="390445"/>
                    <a:pt x="0" y="383728"/>
                    <a:pt x="0" y="375443"/>
                  </a:cubicBezTo>
                  <a:lnTo>
                    <a:pt x="0" y="15002"/>
                  </a:lnTo>
                  <a:cubicBezTo>
                    <a:pt x="0" y="6717"/>
                    <a:pt x="6717" y="0"/>
                    <a:pt x="15002" y="0"/>
                  </a:cubicBezTo>
                  <a:close/>
                </a:path>
              </a:pathLst>
            </a:custGeom>
            <a:grpFill/>
          </p:spPr>
          <p:txBody>
            <a:bodyPr/>
            <a:lstStyle/>
            <a:p>
              <a:endParaRPr lang="en-GB"/>
            </a:p>
          </p:txBody>
        </p:sp>
        <p:sp>
          <p:nvSpPr>
            <p:cNvPr id="8" name="TextBox 8"/>
            <p:cNvSpPr txBox="1"/>
            <p:nvPr/>
          </p:nvSpPr>
          <p:spPr>
            <a:xfrm>
              <a:off x="0" y="-38100"/>
              <a:ext cx="5436521" cy="428545"/>
            </a:xfrm>
            <a:prstGeom prst="rect">
              <a:avLst/>
            </a:prstGeom>
            <a:grpFill/>
          </p:spPr>
          <p:txBody>
            <a:bodyPr lIns="50801" tIns="50801" rIns="50801" bIns="50801" rtlCol="0" anchor="ctr"/>
            <a:lstStyle/>
            <a:p>
              <a:pPr algn="ctr">
                <a:lnSpc>
                  <a:spcPts val="2660"/>
                </a:lnSpc>
                <a:spcBef>
                  <a:spcPct val="0"/>
                </a:spcBef>
              </a:pPr>
              <a:endParaRPr/>
            </a:p>
          </p:txBody>
        </p:sp>
      </p:grpSp>
      <p:sp>
        <p:nvSpPr>
          <p:cNvPr id="9" name="Freeform 9"/>
          <p:cNvSpPr/>
          <p:nvPr/>
        </p:nvSpPr>
        <p:spPr>
          <a:xfrm flipH="1">
            <a:off x="7057709" y="3846755"/>
            <a:ext cx="1211742" cy="2968704"/>
          </a:xfrm>
          <a:custGeom>
            <a:avLst/>
            <a:gdLst/>
            <a:ahLst/>
            <a:cxnLst/>
            <a:rect l="l" t="t" r="r" b="b"/>
            <a:pathLst>
              <a:path w="1313869" h="3294969">
                <a:moveTo>
                  <a:pt x="1313868" y="0"/>
                </a:moveTo>
                <a:lnTo>
                  <a:pt x="0" y="0"/>
                </a:lnTo>
                <a:lnTo>
                  <a:pt x="0" y="3294969"/>
                </a:lnTo>
                <a:lnTo>
                  <a:pt x="1313868" y="3294969"/>
                </a:lnTo>
                <a:lnTo>
                  <a:pt x="1313868"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10" name="Freeform 10"/>
          <p:cNvSpPr/>
          <p:nvPr/>
        </p:nvSpPr>
        <p:spPr>
          <a:xfrm rot="191870" flipH="1">
            <a:off x="3205747" y="3761096"/>
            <a:ext cx="1563026" cy="2013386"/>
          </a:xfrm>
          <a:custGeom>
            <a:avLst/>
            <a:gdLst/>
            <a:ahLst/>
            <a:cxnLst/>
            <a:rect l="l" t="t" r="r" b="b"/>
            <a:pathLst>
              <a:path w="1590825" h="2318142">
                <a:moveTo>
                  <a:pt x="0" y="0"/>
                </a:moveTo>
                <a:lnTo>
                  <a:pt x="1590825" y="0"/>
                </a:lnTo>
                <a:lnTo>
                  <a:pt x="1590825" y="2318142"/>
                </a:lnTo>
                <a:lnTo>
                  <a:pt x="0" y="231814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
        <p:nvSpPr>
          <p:cNvPr id="11" name="Freeform 11"/>
          <p:cNvSpPr/>
          <p:nvPr/>
        </p:nvSpPr>
        <p:spPr>
          <a:xfrm flipH="1">
            <a:off x="14345925" y="3844995"/>
            <a:ext cx="1758033" cy="2497965"/>
          </a:xfrm>
          <a:custGeom>
            <a:avLst/>
            <a:gdLst/>
            <a:ahLst/>
            <a:cxnLst/>
            <a:rect l="l" t="t" r="r" b="b"/>
            <a:pathLst>
              <a:path w="1726718" h="2497965">
                <a:moveTo>
                  <a:pt x="0" y="0"/>
                </a:moveTo>
                <a:lnTo>
                  <a:pt x="1726718" y="0"/>
                </a:lnTo>
                <a:lnTo>
                  <a:pt x="1726718" y="2497965"/>
                </a:lnTo>
                <a:lnTo>
                  <a:pt x="0" y="2497965"/>
                </a:lnTo>
                <a:lnTo>
                  <a:pt x="0" y="0"/>
                </a:lnTo>
                <a:close/>
              </a:path>
            </a:pathLst>
          </a:custGeom>
          <a:blipFill>
            <a:blip r:embed="rId8"/>
            <a:stretch>
              <a:fillRect/>
            </a:stretch>
          </a:blipFill>
        </p:spPr>
        <p:txBody>
          <a:bodyPr/>
          <a:lstStyle/>
          <a:p>
            <a:endParaRPr lang="en-GB"/>
          </a:p>
        </p:txBody>
      </p:sp>
      <p:sp>
        <p:nvSpPr>
          <p:cNvPr id="12" name="Freeform 12"/>
          <p:cNvSpPr/>
          <p:nvPr/>
        </p:nvSpPr>
        <p:spPr>
          <a:xfrm>
            <a:off x="10615394" y="3839657"/>
            <a:ext cx="1149843" cy="1570157"/>
          </a:xfrm>
          <a:custGeom>
            <a:avLst/>
            <a:gdLst/>
            <a:ahLst/>
            <a:cxnLst/>
            <a:rect l="l" t="t" r="r" b="b"/>
            <a:pathLst>
              <a:path w="1737717" h="2482452">
                <a:moveTo>
                  <a:pt x="0" y="0"/>
                </a:moveTo>
                <a:lnTo>
                  <a:pt x="1737717" y="0"/>
                </a:lnTo>
                <a:lnTo>
                  <a:pt x="1737717" y="2482452"/>
                </a:lnTo>
                <a:lnTo>
                  <a:pt x="0" y="2482452"/>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GB"/>
          </a:p>
        </p:txBody>
      </p:sp>
      <p:grpSp>
        <p:nvGrpSpPr>
          <p:cNvPr id="17" name="Group 17"/>
          <p:cNvGrpSpPr/>
          <p:nvPr/>
        </p:nvGrpSpPr>
        <p:grpSpPr>
          <a:xfrm>
            <a:off x="2997195" y="5272850"/>
            <a:ext cx="2127924" cy="1037153"/>
            <a:chOff x="-16043" y="0"/>
            <a:chExt cx="756595" cy="368765"/>
          </a:xfrm>
        </p:grpSpPr>
        <p:sp>
          <p:nvSpPr>
            <p:cNvPr id="18" name="Freeform 18"/>
            <p:cNvSpPr/>
            <p:nvPr/>
          </p:nvSpPr>
          <p:spPr>
            <a:xfrm>
              <a:off x="0" y="0"/>
              <a:ext cx="740552" cy="368765"/>
            </a:xfrm>
            <a:custGeom>
              <a:avLst/>
              <a:gdLst/>
              <a:ahLst/>
              <a:cxnLst/>
              <a:rect l="l" t="t" r="r" b="b"/>
              <a:pathLst>
                <a:path w="740552" h="368765">
                  <a:moveTo>
                    <a:pt x="0" y="0"/>
                  </a:moveTo>
                  <a:lnTo>
                    <a:pt x="740552" y="0"/>
                  </a:lnTo>
                  <a:lnTo>
                    <a:pt x="740552" y="368765"/>
                  </a:lnTo>
                  <a:lnTo>
                    <a:pt x="0" y="368765"/>
                  </a:lnTo>
                  <a:close/>
                </a:path>
              </a:pathLst>
            </a:custGeom>
            <a:solidFill>
              <a:srgbClr val="E4E1DE"/>
            </a:solidFill>
            <a:ln w="38100" cap="sq">
              <a:solidFill>
                <a:srgbClr val="000000"/>
              </a:solidFill>
              <a:prstDash val="solid"/>
              <a:miter/>
            </a:ln>
          </p:spPr>
          <p:txBody>
            <a:bodyPr/>
            <a:lstStyle/>
            <a:p>
              <a:endParaRPr lang="en-GB"/>
            </a:p>
          </p:txBody>
        </p:sp>
        <p:sp>
          <p:nvSpPr>
            <p:cNvPr id="19" name="TextBox 19"/>
            <p:cNvSpPr txBox="1"/>
            <p:nvPr/>
          </p:nvSpPr>
          <p:spPr>
            <a:xfrm>
              <a:off x="-16043" y="47789"/>
              <a:ext cx="740552" cy="292565"/>
            </a:xfrm>
            <a:prstGeom prst="rect">
              <a:avLst/>
            </a:prstGeom>
          </p:spPr>
          <p:txBody>
            <a:bodyPr lIns="50801" tIns="50801" rIns="50801" bIns="50801" rtlCol="0" anchor="ctr"/>
            <a:lstStyle/>
            <a:p>
              <a:pPr algn="ctr">
                <a:lnSpc>
                  <a:spcPts val="4100"/>
                </a:lnSpc>
              </a:pPr>
              <a:r>
                <a:rPr lang="en-US" sz="4100" b="1" dirty="0">
                  <a:solidFill>
                    <a:srgbClr val="000000"/>
                  </a:solidFill>
                  <a:latin typeface="Inter Bold"/>
                  <a:ea typeface="Inter Bold"/>
                  <a:cs typeface="Inter Bold"/>
                  <a:sym typeface="Inter Bold"/>
                </a:rPr>
                <a:t>C</a:t>
              </a:r>
            </a:p>
          </p:txBody>
        </p:sp>
      </p:grpSp>
      <p:grpSp>
        <p:nvGrpSpPr>
          <p:cNvPr id="20" name="Group 20"/>
          <p:cNvGrpSpPr/>
          <p:nvPr/>
        </p:nvGrpSpPr>
        <p:grpSpPr>
          <a:xfrm>
            <a:off x="6464685" y="5236577"/>
            <a:ext cx="2096226" cy="1037153"/>
            <a:chOff x="-4773" y="0"/>
            <a:chExt cx="745325" cy="368765"/>
          </a:xfrm>
        </p:grpSpPr>
        <p:sp>
          <p:nvSpPr>
            <p:cNvPr id="21" name="Freeform 21"/>
            <p:cNvSpPr/>
            <p:nvPr/>
          </p:nvSpPr>
          <p:spPr>
            <a:xfrm>
              <a:off x="0" y="0"/>
              <a:ext cx="740552" cy="368765"/>
            </a:xfrm>
            <a:custGeom>
              <a:avLst/>
              <a:gdLst/>
              <a:ahLst/>
              <a:cxnLst/>
              <a:rect l="l" t="t" r="r" b="b"/>
              <a:pathLst>
                <a:path w="740552" h="368765">
                  <a:moveTo>
                    <a:pt x="0" y="0"/>
                  </a:moveTo>
                  <a:lnTo>
                    <a:pt x="740552" y="0"/>
                  </a:lnTo>
                  <a:lnTo>
                    <a:pt x="740552" y="368765"/>
                  </a:lnTo>
                  <a:lnTo>
                    <a:pt x="0" y="368765"/>
                  </a:lnTo>
                  <a:close/>
                </a:path>
              </a:pathLst>
            </a:custGeom>
            <a:solidFill>
              <a:srgbClr val="E4E1DE"/>
            </a:solidFill>
            <a:ln w="38100" cap="sq">
              <a:solidFill>
                <a:srgbClr val="000000"/>
              </a:solidFill>
              <a:prstDash val="solid"/>
              <a:miter/>
            </a:ln>
          </p:spPr>
          <p:txBody>
            <a:bodyPr/>
            <a:lstStyle/>
            <a:p>
              <a:endParaRPr lang="en-GB"/>
            </a:p>
          </p:txBody>
        </p:sp>
        <p:sp>
          <p:nvSpPr>
            <p:cNvPr id="22" name="TextBox 22"/>
            <p:cNvSpPr txBox="1"/>
            <p:nvPr/>
          </p:nvSpPr>
          <p:spPr>
            <a:xfrm>
              <a:off x="-4773" y="52303"/>
              <a:ext cx="740552" cy="292565"/>
            </a:xfrm>
            <a:prstGeom prst="rect">
              <a:avLst/>
            </a:prstGeom>
          </p:spPr>
          <p:txBody>
            <a:bodyPr lIns="50801" tIns="50801" rIns="50801" bIns="50801" rtlCol="0" anchor="ctr"/>
            <a:lstStyle/>
            <a:p>
              <a:pPr algn="ctr">
                <a:lnSpc>
                  <a:spcPts val="4100"/>
                </a:lnSpc>
              </a:pPr>
              <a:r>
                <a:rPr lang="en-US" sz="4100" b="1" dirty="0">
                  <a:solidFill>
                    <a:srgbClr val="000000"/>
                  </a:solidFill>
                  <a:latin typeface="Inter Bold"/>
                  <a:ea typeface="Inter Bold"/>
                  <a:cs typeface="Inter Bold"/>
                  <a:sym typeface="Inter Bold"/>
                </a:rPr>
                <a:t>A</a:t>
              </a:r>
            </a:p>
          </p:txBody>
        </p:sp>
      </p:grpSp>
      <p:grpSp>
        <p:nvGrpSpPr>
          <p:cNvPr id="23" name="Group 23"/>
          <p:cNvGrpSpPr/>
          <p:nvPr/>
        </p:nvGrpSpPr>
        <p:grpSpPr>
          <a:xfrm>
            <a:off x="10168409" y="5232310"/>
            <a:ext cx="2106216" cy="1037153"/>
            <a:chOff x="-24234" y="0"/>
            <a:chExt cx="764786" cy="368765"/>
          </a:xfrm>
        </p:grpSpPr>
        <p:sp>
          <p:nvSpPr>
            <p:cNvPr id="24" name="Freeform 24"/>
            <p:cNvSpPr/>
            <p:nvPr/>
          </p:nvSpPr>
          <p:spPr>
            <a:xfrm>
              <a:off x="0" y="0"/>
              <a:ext cx="740552" cy="368765"/>
            </a:xfrm>
            <a:custGeom>
              <a:avLst/>
              <a:gdLst/>
              <a:ahLst/>
              <a:cxnLst/>
              <a:rect l="l" t="t" r="r" b="b"/>
              <a:pathLst>
                <a:path w="740552" h="368765">
                  <a:moveTo>
                    <a:pt x="0" y="0"/>
                  </a:moveTo>
                  <a:lnTo>
                    <a:pt x="740552" y="0"/>
                  </a:lnTo>
                  <a:lnTo>
                    <a:pt x="740552" y="368765"/>
                  </a:lnTo>
                  <a:lnTo>
                    <a:pt x="0" y="368765"/>
                  </a:lnTo>
                  <a:close/>
                </a:path>
              </a:pathLst>
            </a:custGeom>
            <a:solidFill>
              <a:srgbClr val="E4E1DE"/>
            </a:solidFill>
            <a:ln w="38100" cap="sq">
              <a:solidFill>
                <a:srgbClr val="000000"/>
              </a:solidFill>
              <a:prstDash val="solid"/>
              <a:miter/>
            </a:ln>
          </p:spPr>
          <p:txBody>
            <a:bodyPr/>
            <a:lstStyle/>
            <a:p>
              <a:endParaRPr lang="en-GB" dirty="0"/>
            </a:p>
          </p:txBody>
        </p:sp>
        <p:sp>
          <p:nvSpPr>
            <p:cNvPr id="25" name="TextBox 25"/>
            <p:cNvSpPr txBox="1"/>
            <p:nvPr/>
          </p:nvSpPr>
          <p:spPr>
            <a:xfrm>
              <a:off x="-24234" y="46258"/>
              <a:ext cx="740552" cy="292565"/>
            </a:xfrm>
            <a:prstGeom prst="rect">
              <a:avLst/>
            </a:prstGeom>
          </p:spPr>
          <p:txBody>
            <a:bodyPr lIns="50801" tIns="50801" rIns="50801" bIns="50801" rtlCol="0" anchor="ctr"/>
            <a:lstStyle/>
            <a:p>
              <a:pPr algn="ctr">
                <a:lnSpc>
                  <a:spcPts val="4100"/>
                </a:lnSpc>
              </a:pPr>
              <a:r>
                <a:rPr lang="en-US" sz="4100" b="1" dirty="0">
                  <a:solidFill>
                    <a:srgbClr val="000000"/>
                  </a:solidFill>
                  <a:latin typeface="Inter Bold"/>
                  <a:ea typeface="Inter Bold"/>
                  <a:cs typeface="Inter Bold"/>
                  <a:sym typeface="Inter Bold"/>
                </a:rPr>
                <a:t>R</a:t>
              </a:r>
            </a:p>
          </p:txBody>
        </p:sp>
      </p:grpSp>
      <p:grpSp>
        <p:nvGrpSpPr>
          <p:cNvPr id="26" name="Group 26"/>
          <p:cNvGrpSpPr/>
          <p:nvPr/>
        </p:nvGrpSpPr>
        <p:grpSpPr>
          <a:xfrm>
            <a:off x="13992219" y="5215657"/>
            <a:ext cx="2099421" cy="1037153"/>
            <a:chOff x="-5909" y="0"/>
            <a:chExt cx="746461" cy="368765"/>
          </a:xfrm>
        </p:grpSpPr>
        <p:sp>
          <p:nvSpPr>
            <p:cNvPr id="27" name="Freeform 27"/>
            <p:cNvSpPr/>
            <p:nvPr/>
          </p:nvSpPr>
          <p:spPr>
            <a:xfrm>
              <a:off x="0" y="0"/>
              <a:ext cx="740552" cy="368765"/>
            </a:xfrm>
            <a:custGeom>
              <a:avLst/>
              <a:gdLst/>
              <a:ahLst/>
              <a:cxnLst/>
              <a:rect l="l" t="t" r="r" b="b"/>
              <a:pathLst>
                <a:path w="740552" h="368765">
                  <a:moveTo>
                    <a:pt x="0" y="0"/>
                  </a:moveTo>
                  <a:lnTo>
                    <a:pt x="740552" y="0"/>
                  </a:lnTo>
                  <a:lnTo>
                    <a:pt x="740552" y="368765"/>
                  </a:lnTo>
                  <a:lnTo>
                    <a:pt x="0" y="368765"/>
                  </a:lnTo>
                  <a:close/>
                </a:path>
              </a:pathLst>
            </a:custGeom>
            <a:solidFill>
              <a:srgbClr val="E4E1DE"/>
            </a:solidFill>
            <a:ln w="38100" cap="sq">
              <a:solidFill>
                <a:srgbClr val="000000"/>
              </a:solidFill>
              <a:prstDash val="solid"/>
              <a:miter/>
            </a:ln>
          </p:spPr>
          <p:txBody>
            <a:bodyPr/>
            <a:lstStyle/>
            <a:p>
              <a:endParaRPr lang="en-GB"/>
            </a:p>
          </p:txBody>
        </p:sp>
        <p:sp>
          <p:nvSpPr>
            <p:cNvPr id="28" name="TextBox 28"/>
            <p:cNvSpPr txBox="1"/>
            <p:nvPr/>
          </p:nvSpPr>
          <p:spPr>
            <a:xfrm>
              <a:off x="-5909" y="40594"/>
              <a:ext cx="740552" cy="292565"/>
            </a:xfrm>
            <a:prstGeom prst="rect">
              <a:avLst/>
            </a:prstGeom>
          </p:spPr>
          <p:txBody>
            <a:bodyPr lIns="50801" tIns="50801" rIns="50801" bIns="50801" rtlCol="0" anchor="ctr"/>
            <a:lstStyle/>
            <a:p>
              <a:pPr algn="ctr">
                <a:lnSpc>
                  <a:spcPts val="4100"/>
                </a:lnSpc>
              </a:pPr>
              <a:r>
                <a:rPr lang="en-US" sz="4100" b="1" dirty="0">
                  <a:solidFill>
                    <a:srgbClr val="000000"/>
                  </a:solidFill>
                  <a:latin typeface="Inter Bold"/>
                  <a:ea typeface="Inter Bold"/>
                  <a:cs typeface="Inter Bold"/>
                  <a:sym typeface="Inter Bold"/>
                </a:rPr>
                <a:t>E</a:t>
              </a:r>
            </a:p>
          </p:txBody>
        </p:sp>
      </p:grpSp>
      <p:sp>
        <p:nvSpPr>
          <p:cNvPr id="29" name="AutoShape 29"/>
          <p:cNvSpPr/>
          <p:nvPr/>
        </p:nvSpPr>
        <p:spPr>
          <a:xfrm>
            <a:off x="12319215" y="5973710"/>
            <a:ext cx="1220694" cy="1709"/>
          </a:xfrm>
          <a:prstGeom prst="line">
            <a:avLst/>
          </a:prstGeom>
          <a:ln w="38100" cap="flat">
            <a:solidFill>
              <a:srgbClr val="000000"/>
            </a:solidFill>
            <a:prstDash val="solid"/>
            <a:headEnd type="none" w="sm" len="sm"/>
            <a:tailEnd type="triangle" w="lg" len="med"/>
          </a:ln>
        </p:spPr>
        <p:txBody>
          <a:bodyPr/>
          <a:lstStyle/>
          <a:p>
            <a:endParaRPr lang="en-GB"/>
          </a:p>
        </p:txBody>
      </p:sp>
      <p:sp>
        <p:nvSpPr>
          <p:cNvPr id="30" name="AutoShape 30"/>
          <p:cNvSpPr/>
          <p:nvPr/>
        </p:nvSpPr>
        <p:spPr>
          <a:xfrm flipV="1">
            <a:off x="8579812" y="6005934"/>
            <a:ext cx="1265855" cy="0"/>
          </a:xfrm>
          <a:prstGeom prst="line">
            <a:avLst/>
          </a:prstGeom>
          <a:ln w="38100" cap="flat">
            <a:solidFill>
              <a:srgbClr val="000000"/>
            </a:solidFill>
            <a:prstDash val="solid"/>
            <a:headEnd type="none" w="sm" len="sm"/>
            <a:tailEnd type="triangle" w="lg" len="med"/>
          </a:ln>
        </p:spPr>
        <p:txBody>
          <a:bodyPr/>
          <a:lstStyle/>
          <a:p>
            <a:endParaRPr lang="en-GB"/>
          </a:p>
        </p:txBody>
      </p:sp>
      <p:sp>
        <p:nvSpPr>
          <p:cNvPr id="31" name="AutoShape 31"/>
          <p:cNvSpPr/>
          <p:nvPr/>
        </p:nvSpPr>
        <p:spPr>
          <a:xfrm flipV="1">
            <a:off x="5121073" y="6005934"/>
            <a:ext cx="930488" cy="0"/>
          </a:xfrm>
          <a:prstGeom prst="line">
            <a:avLst/>
          </a:prstGeom>
          <a:ln w="38100" cap="flat">
            <a:solidFill>
              <a:srgbClr val="000000"/>
            </a:solidFill>
            <a:prstDash val="solid"/>
            <a:headEnd type="none" w="sm" len="sm"/>
            <a:tailEnd type="triangle" w="lg" len="med"/>
          </a:ln>
        </p:spPr>
        <p:txBody>
          <a:bodyPr/>
          <a:lstStyle/>
          <a:p>
            <a:endParaRPr lang="en-GB"/>
          </a:p>
        </p:txBody>
      </p:sp>
      <p:grpSp>
        <p:nvGrpSpPr>
          <p:cNvPr id="34" name="Group 34"/>
          <p:cNvGrpSpPr/>
          <p:nvPr/>
        </p:nvGrpSpPr>
        <p:grpSpPr>
          <a:xfrm>
            <a:off x="17049203" y="5044457"/>
            <a:ext cx="1187547" cy="721223"/>
            <a:chOff x="0" y="0"/>
            <a:chExt cx="750956" cy="456071"/>
          </a:xfrm>
        </p:grpSpPr>
        <p:sp>
          <p:nvSpPr>
            <p:cNvPr id="35" name="Freeform 35"/>
            <p:cNvSpPr/>
            <p:nvPr/>
          </p:nvSpPr>
          <p:spPr>
            <a:xfrm>
              <a:off x="0" y="0"/>
              <a:ext cx="750956" cy="456071"/>
            </a:xfrm>
            <a:custGeom>
              <a:avLst/>
              <a:gdLst/>
              <a:ahLst/>
              <a:cxnLst/>
              <a:rect l="l" t="t" r="r" b="b"/>
              <a:pathLst>
                <a:path w="750956" h="456071">
                  <a:moveTo>
                    <a:pt x="375478" y="0"/>
                  </a:moveTo>
                  <a:cubicBezTo>
                    <a:pt x="168107" y="0"/>
                    <a:pt x="0" y="102095"/>
                    <a:pt x="0" y="228036"/>
                  </a:cubicBezTo>
                  <a:cubicBezTo>
                    <a:pt x="0" y="353976"/>
                    <a:pt x="168107" y="456071"/>
                    <a:pt x="375478" y="456071"/>
                  </a:cubicBezTo>
                  <a:cubicBezTo>
                    <a:pt x="582849" y="456071"/>
                    <a:pt x="750956" y="353976"/>
                    <a:pt x="750956" y="228036"/>
                  </a:cubicBezTo>
                  <a:cubicBezTo>
                    <a:pt x="750956" y="102095"/>
                    <a:pt x="582849" y="0"/>
                    <a:pt x="375478" y="0"/>
                  </a:cubicBezTo>
                  <a:close/>
                </a:path>
              </a:pathLst>
            </a:custGeom>
            <a:solidFill>
              <a:srgbClr val="FF3131"/>
            </a:solidFill>
            <a:ln w="38100" cap="sq">
              <a:solidFill>
                <a:srgbClr val="000000"/>
              </a:solidFill>
              <a:prstDash val="solid"/>
              <a:miter/>
            </a:ln>
          </p:spPr>
          <p:txBody>
            <a:bodyPr/>
            <a:lstStyle/>
            <a:p>
              <a:endParaRPr lang="en-GB"/>
            </a:p>
          </p:txBody>
        </p:sp>
        <p:sp>
          <p:nvSpPr>
            <p:cNvPr id="36" name="TextBox 36"/>
            <p:cNvSpPr txBox="1"/>
            <p:nvPr/>
          </p:nvSpPr>
          <p:spPr>
            <a:xfrm>
              <a:off x="70402" y="-4868"/>
              <a:ext cx="610152" cy="418183"/>
            </a:xfrm>
            <a:prstGeom prst="rect">
              <a:avLst/>
            </a:prstGeom>
          </p:spPr>
          <p:txBody>
            <a:bodyPr lIns="50801" tIns="50801" rIns="50801" bIns="50801" rtlCol="0" anchor="ctr"/>
            <a:lstStyle/>
            <a:p>
              <a:pPr algn="ctr">
                <a:lnSpc>
                  <a:spcPts val="2801"/>
                </a:lnSpc>
              </a:pPr>
              <a:r>
                <a:rPr lang="en-US" sz="2000">
                  <a:solidFill>
                    <a:srgbClr val="000000"/>
                  </a:solidFill>
                  <a:latin typeface="Inter"/>
                  <a:ea typeface="Inter"/>
                  <a:cs typeface="Inter"/>
                  <a:sym typeface="Inter"/>
                </a:rPr>
                <a:t>Reject</a:t>
              </a:r>
            </a:p>
          </p:txBody>
        </p:sp>
      </p:grpSp>
      <p:grpSp>
        <p:nvGrpSpPr>
          <p:cNvPr id="37" name="Group 37"/>
          <p:cNvGrpSpPr/>
          <p:nvPr/>
        </p:nvGrpSpPr>
        <p:grpSpPr>
          <a:xfrm>
            <a:off x="16973350" y="6594289"/>
            <a:ext cx="1253960" cy="761555"/>
            <a:chOff x="0" y="0"/>
            <a:chExt cx="750956" cy="456071"/>
          </a:xfrm>
        </p:grpSpPr>
        <p:sp>
          <p:nvSpPr>
            <p:cNvPr id="38" name="Freeform 38"/>
            <p:cNvSpPr/>
            <p:nvPr/>
          </p:nvSpPr>
          <p:spPr>
            <a:xfrm>
              <a:off x="0" y="0"/>
              <a:ext cx="750956" cy="456071"/>
            </a:xfrm>
            <a:custGeom>
              <a:avLst/>
              <a:gdLst/>
              <a:ahLst/>
              <a:cxnLst/>
              <a:rect l="l" t="t" r="r" b="b"/>
              <a:pathLst>
                <a:path w="750956" h="456071">
                  <a:moveTo>
                    <a:pt x="375478" y="0"/>
                  </a:moveTo>
                  <a:cubicBezTo>
                    <a:pt x="168107" y="0"/>
                    <a:pt x="0" y="102095"/>
                    <a:pt x="0" y="228036"/>
                  </a:cubicBezTo>
                  <a:cubicBezTo>
                    <a:pt x="0" y="353976"/>
                    <a:pt x="168107" y="456071"/>
                    <a:pt x="375478" y="456071"/>
                  </a:cubicBezTo>
                  <a:cubicBezTo>
                    <a:pt x="582849" y="456071"/>
                    <a:pt x="750956" y="353976"/>
                    <a:pt x="750956" y="228036"/>
                  </a:cubicBezTo>
                  <a:cubicBezTo>
                    <a:pt x="750956" y="102095"/>
                    <a:pt x="582849" y="0"/>
                    <a:pt x="375478" y="0"/>
                  </a:cubicBezTo>
                  <a:close/>
                </a:path>
              </a:pathLst>
            </a:custGeom>
            <a:solidFill>
              <a:srgbClr val="00BF63"/>
            </a:solidFill>
            <a:ln w="38100" cap="sq">
              <a:solidFill>
                <a:srgbClr val="000000"/>
              </a:solidFill>
              <a:prstDash val="solid"/>
              <a:miter/>
            </a:ln>
          </p:spPr>
          <p:txBody>
            <a:bodyPr/>
            <a:lstStyle/>
            <a:p>
              <a:endParaRPr lang="en-GB"/>
            </a:p>
          </p:txBody>
        </p:sp>
        <p:sp>
          <p:nvSpPr>
            <p:cNvPr id="39" name="TextBox 39"/>
            <p:cNvSpPr txBox="1"/>
            <p:nvPr/>
          </p:nvSpPr>
          <p:spPr>
            <a:xfrm>
              <a:off x="70402" y="-4868"/>
              <a:ext cx="610152" cy="418183"/>
            </a:xfrm>
            <a:prstGeom prst="rect">
              <a:avLst/>
            </a:prstGeom>
          </p:spPr>
          <p:txBody>
            <a:bodyPr lIns="50801" tIns="50801" rIns="50801" bIns="50801" rtlCol="0" anchor="ctr"/>
            <a:lstStyle/>
            <a:p>
              <a:pPr algn="ctr">
                <a:lnSpc>
                  <a:spcPts val="2801"/>
                </a:lnSpc>
              </a:pPr>
              <a:r>
                <a:rPr lang="en-US" sz="2000">
                  <a:solidFill>
                    <a:srgbClr val="000000"/>
                  </a:solidFill>
                  <a:latin typeface="Inter"/>
                  <a:ea typeface="Inter"/>
                  <a:cs typeface="Inter"/>
                  <a:sym typeface="Inter"/>
                </a:rPr>
                <a:t>Accept</a:t>
              </a:r>
            </a:p>
          </p:txBody>
        </p:sp>
      </p:grpSp>
      <p:sp>
        <p:nvSpPr>
          <p:cNvPr id="51" name="TextBox 51"/>
          <p:cNvSpPr txBox="1"/>
          <p:nvPr/>
        </p:nvSpPr>
        <p:spPr>
          <a:xfrm>
            <a:off x="6628" y="831319"/>
            <a:ext cx="18317951" cy="377155"/>
          </a:xfrm>
          <a:prstGeom prst="rect">
            <a:avLst/>
          </a:prstGeom>
          <a:solidFill>
            <a:srgbClr val="002060"/>
          </a:solidFill>
        </p:spPr>
        <p:txBody>
          <a:bodyPr wrap="square" lIns="0" tIns="0" rIns="0" bIns="0" rtlCol="0" anchor="t">
            <a:spAutoFit/>
          </a:bodyPr>
          <a:lstStyle/>
          <a:p>
            <a:pPr algn="ctr">
              <a:lnSpc>
                <a:spcPts val="3219"/>
              </a:lnSpc>
            </a:pPr>
            <a:r>
              <a:rPr lang="en-US" sz="2300" b="1" dirty="0">
                <a:solidFill>
                  <a:srgbClr val="FFFFFF"/>
                </a:solidFill>
                <a:latin typeface="Inter Bold"/>
                <a:ea typeface="Inter Bold"/>
                <a:cs typeface="Inter Bold"/>
                <a:sym typeface="Inter Bold"/>
              </a:rPr>
              <a:t>                </a:t>
            </a:r>
            <a:r>
              <a:rPr lang="en-US" sz="2100" b="1" dirty="0">
                <a:solidFill>
                  <a:srgbClr val="FFFFFF"/>
                </a:solidFill>
                <a:latin typeface="Inter Bold"/>
                <a:ea typeface="Inter Bold"/>
                <a:cs typeface="Inter Bold"/>
                <a:sym typeface="Inter Bold"/>
              </a:rPr>
              <a:t>EXTERNAL-FACING CHECKPOINT</a:t>
            </a:r>
            <a:endParaRPr lang="en-US" sz="1599" dirty="0">
              <a:solidFill>
                <a:srgbClr val="FFFFFF"/>
              </a:solidFill>
              <a:latin typeface="Inter"/>
              <a:ea typeface="Inter"/>
              <a:cs typeface="Inter"/>
              <a:sym typeface="Inter"/>
            </a:endParaRPr>
          </a:p>
        </p:txBody>
      </p:sp>
      <p:sp>
        <p:nvSpPr>
          <p:cNvPr id="61" name="AutoShape 61"/>
          <p:cNvSpPr/>
          <p:nvPr/>
        </p:nvSpPr>
        <p:spPr>
          <a:xfrm>
            <a:off x="16104952" y="6221620"/>
            <a:ext cx="763520" cy="505409"/>
          </a:xfrm>
          <a:prstGeom prst="line">
            <a:avLst/>
          </a:prstGeom>
          <a:ln w="38100" cap="flat">
            <a:solidFill>
              <a:srgbClr val="000000"/>
            </a:solidFill>
            <a:prstDash val="solid"/>
            <a:headEnd type="none" w="sm" len="sm"/>
            <a:tailEnd type="triangle" w="lg" len="med"/>
          </a:ln>
        </p:spPr>
        <p:txBody>
          <a:bodyPr/>
          <a:lstStyle/>
          <a:p>
            <a:endParaRPr lang="en-GB"/>
          </a:p>
        </p:txBody>
      </p:sp>
      <p:sp>
        <p:nvSpPr>
          <p:cNvPr id="62" name="AutoShape 62"/>
          <p:cNvSpPr/>
          <p:nvPr/>
        </p:nvSpPr>
        <p:spPr>
          <a:xfrm flipV="1">
            <a:off x="16101638" y="5668115"/>
            <a:ext cx="658391" cy="278247"/>
          </a:xfrm>
          <a:prstGeom prst="line">
            <a:avLst/>
          </a:prstGeom>
          <a:ln w="38100" cap="flat">
            <a:solidFill>
              <a:srgbClr val="000000"/>
            </a:solidFill>
            <a:prstDash val="solid"/>
            <a:headEnd type="none" w="sm" len="sm"/>
            <a:tailEnd type="triangle" w="lg" len="med"/>
          </a:ln>
        </p:spPr>
        <p:txBody>
          <a:bodyPr/>
          <a:lstStyle/>
          <a:p>
            <a:endParaRPr lang="en-GB"/>
          </a:p>
        </p:txBody>
      </p:sp>
      <p:sp>
        <p:nvSpPr>
          <p:cNvPr id="63" name="Freeform 63"/>
          <p:cNvSpPr/>
          <p:nvPr/>
        </p:nvSpPr>
        <p:spPr>
          <a:xfrm rot="5400000">
            <a:off x="-1419616" y="6069466"/>
            <a:ext cx="7611914" cy="45719"/>
          </a:xfrm>
          <a:custGeom>
            <a:avLst/>
            <a:gdLst/>
            <a:ahLst/>
            <a:cxnLst/>
            <a:rect l="l" t="t" r="r" b="b"/>
            <a:pathLst>
              <a:path w="7417627" h="64904">
                <a:moveTo>
                  <a:pt x="0" y="0"/>
                </a:moveTo>
                <a:lnTo>
                  <a:pt x="7417628" y="0"/>
                </a:lnTo>
                <a:lnTo>
                  <a:pt x="7417628" y="64904"/>
                </a:lnTo>
                <a:lnTo>
                  <a:pt x="0" y="64904"/>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GB"/>
          </a:p>
        </p:txBody>
      </p:sp>
      <p:sp>
        <p:nvSpPr>
          <p:cNvPr id="64" name="Freeform 64"/>
          <p:cNvSpPr/>
          <p:nvPr/>
        </p:nvSpPr>
        <p:spPr>
          <a:xfrm>
            <a:off x="2285791" y="5437546"/>
            <a:ext cx="372377" cy="1192697"/>
          </a:xfrm>
          <a:custGeom>
            <a:avLst/>
            <a:gdLst/>
            <a:ahLst/>
            <a:cxnLst/>
            <a:rect l="l" t="t" r="r" b="b"/>
            <a:pathLst>
              <a:path w="466946" h="1192696">
                <a:moveTo>
                  <a:pt x="0" y="0"/>
                </a:moveTo>
                <a:lnTo>
                  <a:pt x="466947" y="0"/>
                </a:lnTo>
                <a:lnTo>
                  <a:pt x="466947" y="1192696"/>
                </a:lnTo>
                <a:lnTo>
                  <a:pt x="0" y="1192696"/>
                </a:lnTo>
                <a:lnTo>
                  <a:pt x="0" y="0"/>
                </a:lnTo>
                <a:close/>
              </a:path>
            </a:pathLst>
          </a:custGeom>
          <a:blipFill>
            <a:blip r:embed="rId13"/>
            <a:stretch>
              <a:fillRect l="-220303" t="-735980" b="-585224"/>
            </a:stretch>
          </a:blipFill>
        </p:spPr>
        <p:txBody>
          <a:bodyPr/>
          <a:lstStyle/>
          <a:p>
            <a:endParaRPr lang="en-GB"/>
          </a:p>
        </p:txBody>
      </p:sp>
      <p:sp>
        <p:nvSpPr>
          <p:cNvPr id="65" name="TextBox 65"/>
          <p:cNvSpPr txBox="1"/>
          <p:nvPr/>
        </p:nvSpPr>
        <p:spPr>
          <a:xfrm>
            <a:off x="453157" y="-404686"/>
            <a:ext cx="18398972" cy="1144031"/>
          </a:xfrm>
          <a:prstGeom prst="rect">
            <a:avLst/>
          </a:prstGeom>
        </p:spPr>
        <p:txBody>
          <a:bodyPr wrap="square" lIns="0" tIns="0" rIns="0" bIns="0" rtlCol="0" anchor="t">
            <a:spAutoFit/>
          </a:bodyPr>
          <a:lstStyle/>
          <a:p>
            <a:pPr algn="ctr">
              <a:lnSpc>
                <a:spcPts val="10560"/>
              </a:lnSpc>
            </a:pPr>
            <a:r>
              <a:rPr lang="en-US" sz="4800" spc="1124" dirty="0">
                <a:solidFill>
                  <a:schemeClr val="bg1"/>
                </a:solidFill>
                <a:latin typeface="Ubuntu Bold"/>
                <a:ea typeface="Ubuntu Bold"/>
                <a:cs typeface="Ubuntu Bold"/>
                <a:sym typeface="Ubuntu Bold"/>
              </a:rPr>
              <a:t>CARE</a:t>
            </a:r>
            <a:r>
              <a:rPr lang="en-US" sz="4800" b="1" spc="1124" dirty="0">
                <a:solidFill>
                  <a:schemeClr val="bg1"/>
                </a:solidFill>
                <a:latin typeface="Ubuntu Bold"/>
                <a:ea typeface="Ubuntu Bold"/>
                <a:cs typeface="Ubuntu Bold"/>
                <a:sym typeface="Ubuntu Bold"/>
              </a:rPr>
              <a:t> FRAMEWORK</a:t>
            </a:r>
          </a:p>
        </p:txBody>
      </p:sp>
      <p:sp>
        <p:nvSpPr>
          <p:cNvPr id="70" name="TextBox 70"/>
          <p:cNvSpPr txBox="1"/>
          <p:nvPr/>
        </p:nvSpPr>
        <p:spPr>
          <a:xfrm>
            <a:off x="9596509" y="6946115"/>
            <a:ext cx="3438608" cy="3000821"/>
          </a:xfrm>
          <a:prstGeom prst="rect">
            <a:avLst/>
          </a:prstGeom>
        </p:spPr>
        <p:txBody>
          <a:bodyPr wrap="square" lIns="0" tIns="0" rIns="0" bIns="0" rtlCol="0" anchor="t">
            <a:spAutoFit/>
          </a:bodyPr>
          <a:lstStyle/>
          <a:p>
            <a:pPr algn="ctr">
              <a:lnSpc>
                <a:spcPts val="1301"/>
              </a:lnSpc>
            </a:pPr>
            <a:endParaRPr lang="en-US" sz="1500" b="1" dirty="0">
              <a:solidFill>
                <a:srgbClr val="000000"/>
              </a:solidFill>
              <a:ea typeface="Inter Bold"/>
              <a:cs typeface="Inter Bold"/>
              <a:sym typeface="Inter Bold"/>
            </a:endParaRPr>
          </a:p>
          <a:p>
            <a:pPr marL="140345" lvl="1">
              <a:lnSpc>
                <a:spcPts val="1301"/>
              </a:lnSpc>
            </a:pPr>
            <a:r>
              <a:rPr lang="en-GB" sz="1400" dirty="0">
                <a:ea typeface="Inter" panose="020B0604020202020204" charset="0"/>
              </a:rPr>
              <a:t>Evaluate outputs against:</a:t>
            </a:r>
          </a:p>
          <a:p>
            <a:pPr marL="140345" lvl="1">
              <a:lnSpc>
                <a:spcPts val="1301"/>
              </a:lnSpc>
            </a:pPr>
            <a:endParaRPr lang="en-GB" sz="1400" dirty="0">
              <a:ea typeface="Inter" panose="020B0604020202020204" charset="0"/>
            </a:endParaRPr>
          </a:p>
          <a:p>
            <a:pPr marL="426108" lvl="1" indent="-285765">
              <a:lnSpc>
                <a:spcPts val="1301"/>
              </a:lnSpc>
              <a:buFont typeface="Arial" panose="020B0604020202020204" pitchFamily="34" charset="0"/>
              <a:buChar char="•"/>
            </a:pPr>
            <a:r>
              <a:rPr lang="en-GB" sz="1400" dirty="0">
                <a:ea typeface="Inter" panose="020B0604020202020204" charset="0"/>
              </a:rPr>
              <a:t>Accuracy</a:t>
            </a:r>
          </a:p>
          <a:p>
            <a:pPr marL="426108" lvl="1" indent="-285765">
              <a:lnSpc>
                <a:spcPts val="1301"/>
              </a:lnSpc>
              <a:buFont typeface="Arial" panose="020B0604020202020204" pitchFamily="34" charset="0"/>
              <a:buChar char="•"/>
            </a:pPr>
            <a:endParaRPr lang="en-GB" sz="1400" dirty="0">
              <a:ea typeface="Inter" panose="020B0604020202020204" charset="0"/>
            </a:endParaRPr>
          </a:p>
          <a:p>
            <a:pPr marL="426108" lvl="1" indent="-285765">
              <a:lnSpc>
                <a:spcPts val="1301"/>
              </a:lnSpc>
              <a:buFont typeface="Arial" panose="020B0604020202020204" pitchFamily="34" charset="0"/>
              <a:buChar char="•"/>
            </a:pPr>
            <a:r>
              <a:rPr lang="en-GB" sz="1400" dirty="0">
                <a:ea typeface="Inter" panose="020B0604020202020204" charset="0"/>
              </a:rPr>
              <a:t>Age-appropriateness</a:t>
            </a:r>
          </a:p>
          <a:p>
            <a:pPr marL="426108" lvl="1" indent="-285765">
              <a:lnSpc>
                <a:spcPts val="1301"/>
              </a:lnSpc>
              <a:buFont typeface="Arial" panose="020B0604020202020204" pitchFamily="34" charset="0"/>
              <a:buChar char="•"/>
            </a:pPr>
            <a:endParaRPr lang="en-GB" sz="1400" dirty="0">
              <a:ea typeface="Inter" panose="020B0604020202020204" charset="0"/>
            </a:endParaRPr>
          </a:p>
          <a:p>
            <a:pPr marL="426108" lvl="1" indent="-285765">
              <a:lnSpc>
                <a:spcPts val="1301"/>
              </a:lnSpc>
              <a:buFont typeface="Arial" panose="020B0604020202020204" pitchFamily="34" charset="0"/>
              <a:buChar char="•"/>
            </a:pPr>
            <a:r>
              <a:rPr lang="en-GB" sz="1400" dirty="0">
                <a:ea typeface="Inter" panose="020B0604020202020204" charset="0"/>
              </a:rPr>
              <a:t>Curriculum alignment</a:t>
            </a:r>
          </a:p>
          <a:p>
            <a:pPr marL="140345" lvl="1">
              <a:lnSpc>
                <a:spcPts val="1301"/>
              </a:lnSpc>
            </a:pPr>
            <a:endParaRPr lang="en-GB" sz="1400" dirty="0">
              <a:ea typeface="Inter" panose="020B0604020202020204" charset="0"/>
            </a:endParaRPr>
          </a:p>
          <a:p>
            <a:pPr marL="426108" lvl="1" indent="-285765">
              <a:lnSpc>
                <a:spcPts val="1301"/>
              </a:lnSpc>
              <a:buFont typeface="Arial" panose="020B0604020202020204" pitchFamily="34" charset="0"/>
              <a:buChar char="•"/>
            </a:pPr>
            <a:r>
              <a:rPr lang="en-GB" sz="1400" dirty="0">
                <a:ea typeface="Inter" panose="020B0604020202020204" charset="0"/>
              </a:rPr>
              <a:t>Potential bias</a:t>
            </a:r>
          </a:p>
          <a:p>
            <a:pPr marL="426108" lvl="1" indent="-285765">
              <a:lnSpc>
                <a:spcPts val="1301"/>
              </a:lnSpc>
              <a:buFont typeface="Arial" panose="020B0604020202020204" pitchFamily="34" charset="0"/>
              <a:buChar char="•"/>
            </a:pPr>
            <a:endParaRPr lang="en-GB" sz="1400" dirty="0">
              <a:ea typeface="Inter" panose="020B0604020202020204" charset="0"/>
            </a:endParaRPr>
          </a:p>
          <a:p>
            <a:pPr marL="426108" lvl="1" indent="-285765">
              <a:lnSpc>
                <a:spcPts val="1301"/>
              </a:lnSpc>
              <a:buFont typeface="Arial" panose="020B0604020202020204" pitchFamily="34" charset="0"/>
              <a:buChar char="•"/>
            </a:pPr>
            <a:r>
              <a:rPr lang="en-GB" sz="1400" dirty="0">
                <a:ea typeface="Inter" panose="020B0604020202020204" charset="0"/>
              </a:rPr>
              <a:t>Pedagogical value</a:t>
            </a:r>
          </a:p>
          <a:p>
            <a:pPr marL="426108" lvl="1" indent="-285765">
              <a:lnSpc>
                <a:spcPts val="1301"/>
              </a:lnSpc>
              <a:buFont typeface="Arial" panose="020B0604020202020204" pitchFamily="34" charset="0"/>
              <a:buChar char="•"/>
            </a:pPr>
            <a:endParaRPr lang="en-GB" sz="1400" dirty="0">
              <a:solidFill>
                <a:srgbClr val="000000"/>
              </a:solidFill>
              <a:ea typeface="Inter" panose="020B0604020202020204" charset="0"/>
              <a:cs typeface="Inter"/>
              <a:sym typeface="Inter"/>
            </a:endParaRPr>
          </a:p>
          <a:p>
            <a:pPr marL="426108" lvl="1" indent="-285765">
              <a:lnSpc>
                <a:spcPts val="1301"/>
              </a:lnSpc>
              <a:buFont typeface="Arial" panose="020B0604020202020204" pitchFamily="34" charset="0"/>
              <a:buChar char="•"/>
            </a:pPr>
            <a:r>
              <a:rPr lang="en-GB" sz="1400" dirty="0">
                <a:solidFill>
                  <a:srgbClr val="000000"/>
                </a:solidFill>
                <a:ea typeface="Inter" panose="020B0604020202020204" charset="0"/>
                <a:cs typeface="Inter"/>
                <a:sym typeface="Inter"/>
              </a:rPr>
              <a:t>Evaluate how the outputs aligns with your original thinking and expectations</a:t>
            </a:r>
            <a:endParaRPr lang="en-US" sz="1400" dirty="0">
              <a:solidFill>
                <a:srgbClr val="000000"/>
              </a:solidFill>
              <a:ea typeface="Inter" panose="020B0604020202020204" charset="0"/>
              <a:cs typeface="Inter"/>
              <a:sym typeface="Inter"/>
            </a:endParaRPr>
          </a:p>
          <a:p>
            <a:pPr>
              <a:lnSpc>
                <a:spcPts val="1301"/>
              </a:lnSpc>
            </a:pPr>
            <a:endParaRPr lang="en-US" sz="1301" dirty="0">
              <a:solidFill>
                <a:srgbClr val="000000"/>
              </a:solidFill>
              <a:latin typeface="Inter"/>
              <a:ea typeface="Inter"/>
              <a:cs typeface="Inter"/>
              <a:sym typeface="Inter"/>
            </a:endParaRPr>
          </a:p>
          <a:p>
            <a:pPr>
              <a:lnSpc>
                <a:spcPts val="1301"/>
              </a:lnSpc>
            </a:pPr>
            <a:r>
              <a:rPr lang="en-US" sz="1301" dirty="0">
                <a:solidFill>
                  <a:srgbClr val="000000"/>
                </a:solidFill>
                <a:latin typeface="Inter"/>
                <a:ea typeface="Inter"/>
                <a:cs typeface="Inter"/>
                <a:sym typeface="Inter"/>
              </a:rPr>
              <a:t>.</a:t>
            </a:r>
          </a:p>
          <a:p>
            <a:pPr>
              <a:lnSpc>
                <a:spcPts val="1301"/>
              </a:lnSpc>
              <a:spcBef>
                <a:spcPct val="0"/>
              </a:spcBef>
            </a:pPr>
            <a:endParaRPr lang="en-US" sz="1301" dirty="0">
              <a:solidFill>
                <a:srgbClr val="000000"/>
              </a:solidFill>
              <a:latin typeface="Inter"/>
              <a:ea typeface="Inter"/>
              <a:cs typeface="Inter"/>
              <a:sym typeface="Inter"/>
            </a:endParaRPr>
          </a:p>
        </p:txBody>
      </p:sp>
      <p:sp>
        <p:nvSpPr>
          <p:cNvPr id="71" name="TextBox 71"/>
          <p:cNvSpPr txBox="1"/>
          <p:nvPr/>
        </p:nvSpPr>
        <p:spPr>
          <a:xfrm>
            <a:off x="13436917" y="6924356"/>
            <a:ext cx="3544505" cy="3126497"/>
          </a:xfrm>
          <a:prstGeom prst="rect">
            <a:avLst/>
          </a:prstGeom>
        </p:spPr>
        <p:txBody>
          <a:bodyPr wrap="square" lIns="0" tIns="0" rIns="0" bIns="0" rtlCol="0" anchor="t">
            <a:spAutoFit/>
          </a:bodyPr>
          <a:lstStyle/>
          <a:p>
            <a:pPr algn="ctr">
              <a:lnSpc>
                <a:spcPts val="1289"/>
              </a:lnSpc>
            </a:pPr>
            <a:endParaRPr lang="en-US" sz="1500" b="1" dirty="0">
              <a:solidFill>
                <a:srgbClr val="000000"/>
              </a:solidFill>
              <a:ea typeface="Inter Bold"/>
              <a:cs typeface="Inter Bold"/>
              <a:sym typeface="Inter Bold"/>
            </a:endParaRPr>
          </a:p>
          <a:p>
            <a:pPr>
              <a:lnSpc>
                <a:spcPts val="1289"/>
              </a:lnSpc>
            </a:pPr>
            <a:r>
              <a:rPr lang="en-GB" sz="1400" dirty="0">
                <a:ea typeface="Inter" panose="020B0604020202020204" charset="0"/>
              </a:rPr>
              <a:t>Based on your review, decide to</a:t>
            </a:r>
          </a:p>
          <a:p>
            <a:pPr>
              <a:lnSpc>
                <a:spcPts val="1289"/>
              </a:lnSpc>
            </a:pPr>
            <a:r>
              <a:rPr lang="en-GB" sz="1400" dirty="0">
                <a:ea typeface="Inter" panose="020B0604020202020204" charset="0"/>
              </a:rPr>
              <a:t> </a:t>
            </a:r>
          </a:p>
          <a:p>
            <a:pPr>
              <a:lnSpc>
                <a:spcPts val="1289"/>
              </a:lnSpc>
            </a:pPr>
            <a:r>
              <a:rPr lang="en-GB" sz="1400" dirty="0">
                <a:ea typeface="Inter" panose="020B0604020202020204" charset="0"/>
              </a:rPr>
              <a:t>A) Accept and use</a:t>
            </a:r>
          </a:p>
          <a:p>
            <a:pPr>
              <a:lnSpc>
                <a:spcPts val="1289"/>
              </a:lnSpc>
            </a:pPr>
            <a:endParaRPr lang="en-GB" sz="1400" dirty="0">
              <a:ea typeface="Inter" panose="020B0604020202020204" charset="0"/>
            </a:endParaRPr>
          </a:p>
          <a:p>
            <a:pPr>
              <a:lnSpc>
                <a:spcPts val="1289"/>
              </a:lnSpc>
            </a:pPr>
            <a:r>
              <a:rPr lang="en-GB" sz="1400" dirty="0">
                <a:ea typeface="Inter" panose="020B0604020202020204" charset="0"/>
              </a:rPr>
              <a:t>B  Reject entirely</a:t>
            </a:r>
          </a:p>
          <a:p>
            <a:pPr>
              <a:lnSpc>
                <a:spcPts val="1289"/>
              </a:lnSpc>
            </a:pPr>
            <a:endParaRPr lang="en-GB" sz="1400" dirty="0">
              <a:ea typeface="Inter" panose="020B0604020202020204" charset="0"/>
            </a:endParaRPr>
          </a:p>
          <a:p>
            <a:pPr>
              <a:lnSpc>
                <a:spcPts val="1289"/>
              </a:lnSpc>
            </a:pPr>
            <a:r>
              <a:rPr lang="en-GB" sz="1400" dirty="0">
                <a:ea typeface="Inter" panose="020B0604020202020204" charset="0"/>
              </a:rPr>
              <a:t>C) R</a:t>
            </a:r>
            <a:r>
              <a:rPr lang="en-GB" sz="1400" dirty="0"/>
              <a:t>eprompt- Consider adjusting the</a:t>
            </a:r>
          </a:p>
          <a:p>
            <a:r>
              <a:rPr lang="en-GB" sz="1400" dirty="0"/>
              <a:t>specificity, such as </a:t>
            </a:r>
          </a:p>
          <a:p>
            <a:pPr marL="285765" indent="-285765">
              <a:buFont typeface="Arial" panose="020B0604020202020204" pitchFamily="34" charset="0"/>
              <a:buChar char="•"/>
            </a:pPr>
            <a:r>
              <a:rPr lang="en-GB" sz="1400" dirty="0"/>
              <a:t>Add clearer parameters, constraints, or success criteria. </a:t>
            </a:r>
          </a:p>
          <a:p>
            <a:pPr marL="285765" indent="-285765">
              <a:buFont typeface="Arial" panose="020B0604020202020204" pitchFamily="34" charset="0"/>
              <a:buChar char="•"/>
            </a:pPr>
            <a:r>
              <a:rPr lang="en-GB" sz="1400" dirty="0"/>
              <a:t>Add more context and/or examples.</a:t>
            </a:r>
          </a:p>
          <a:p>
            <a:pPr marL="285765" indent="-285765">
              <a:buFont typeface="Arial" panose="020B0604020202020204" pitchFamily="34" charset="0"/>
              <a:buChar char="•"/>
            </a:pPr>
            <a:r>
              <a:rPr lang="en-GB" sz="1400" dirty="0"/>
              <a:t>Respecify structure and audience in clearer wording. </a:t>
            </a:r>
            <a:endParaRPr lang="en-US" sz="1500" dirty="0">
              <a:solidFill>
                <a:srgbClr val="106325"/>
              </a:solidFill>
              <a:ea typeface="Inter" panose="020B0604020202020204" charset="0"/>
              <a:cs typeface="Inter"/>
              <a:sym typeface="Inter"/>
            </a:endParaRPr>
          </a:p>
          <a:p>
            <a:pPr>
              <a:lnSpc>
                <a:spcPts val="1289"/>
              </a:lnSpc>
            </a:pPr>
            <a:endParaRPr lang="en-US" sz="1289" dirty="0">
              <a:solidFill>
                <a:srgbClr val="106325"/>
              </a:solidFill>
              <a:latin typeface="Inter"/>
              <a:ea typeface="Inter"/>
              <a:cs typeface="Inter"/>
              <a:sym typeface="Inter"/>
            </a:endParaRPr>
          </a:p>
          <a:p>
            <a:pPr>
              <a:lnSpc>
                <a:spcPts val="1289"/>
              </a:lnSpc>
            </a:pPr>
            <a:endParaRPr lang="en-US" sz="1289" dirty="0">
              <a:solidFill>
                <a:srgbClr val="106325"/>
              </a:solidFill>
              <a:latin typeface="Inter"/>
              <a:ea typeface="Inter"/>
              <a:cs typeface="Inter"/>
              <a:sym typeface="Inter"/>
            </a:endParaRPr>
          </a:p>
          <a:p>
            <a:pPr>
              <a:lnSpc>
                <a:spcPts val="1289"/>
              </a:lnSpc>
              <a:spcBef>
                <a:spcPct val="0"/>
              </a:spcBef>
            </a:pPr>
            <a:endParaRPr lang="en-US" sz="1289" dirty="0">
              <a:solidFill>
                <a:srgbClr val="106325"/>
              </a:solidFill>
              <a:latin typeface="Inter"/>
              <a:ea typeface="Inter"/>
              <a:cs typeface="Inter"/>
              <a:sym typeface="Inter"/>
            </a:endParaRPr>
          </a:p>
        </p:txBody>
      </p:sp>
      <p:grpSp>
        <p:nvGrpSpPr>
          <p:cNvPr id="75" name="Group 75"/>
          <p:cNvGrpSpPr/>
          <p:nvPr/>
        </p:nvGrpSpPr>
        <p:grpSpPr>
          <a:xfrm>
            <a:off x="108338" y="3623483"/>
            <a:ext cx="2171900" cy="6789521"/>
            <a:chOff x="0" y="0"/>
            <a:chExt cx="572023" cy="1888747"/>
          </a:xfrm>
          <a:solidFill>
            <a:srgbClr val="002060"/>
          </a:solidFill>
        </p:grpSpPr>
        <p:sp>
          <p:nvSpPr>
            <p:cNvPr id="76" name="Freeform 76"/>
            <p:cNvSpPr/>
            <p:nvPr/>
          </p:nvSpPr>
          <p:spPr>
            <a:xfrm>
              <a:off x="0" y="0"/>
              <a:ext cx="572023" cy="1888747"/>
            </a:xfrm>
            <a:custGeom>
              <a:avLst/>
              <a:gdLst/>
              <a:ahLst/>
              <a:cxnLst/>
              <a:rect l="l" t="t" r="r" b="b"/>
              <a:pathLst>
                <a:path w="572023" h="1888747">
                  <a:moveTo>
                    <a:pt x="142583" y="0"/>
                  </a:moveTo>
                  <a:lnTo>
                    <a:pt x="429439" y="0"/>
                  </a:lnTo>
                  <a:cubicBezTo>
                    <a:pt x="467255" y="0"/>
                    <a:pt x="503522" y="15022"/>
                    <a:pt x="530261" y="41762"/>
                  </a:cubicBezTo>
                  <a:cubicBezTo>
                    <a:pt x="557001" y="68501"/>
                    <a:pt x="572023" y="104768"/>
                    <a:pt x="572023" y="142583"/>
                  </a:cubicBezTo>
                  <a:lnTo>
                    <a:pt x="572023" y="1746164"/>
                  </a:lnTo>
                  <a:cubicBezTo>
                    <a:pt x="572023" y="1824910"/>
                    <a:pt x="508186" y="1888747"/>
                    <a:pt x="429439" y="1888747"/>
                  </a:cubicBezTo>
                  <a:lnTo>
                    <a:pt x="142583" y="1888747"/>
                  </a:lnTo>
                  <a:cubicBezTo>
                    <a:pt x="104768" y="1888747"/>
                    <a:pt x="68501" y="1873725"/>
                    <a:pt x="41762" y="1846985"/>
                  </a:cubicBezTo>
                  <a:cubicBezTo>
                    <a:pt x="15022" y="1820246"/>
                    <a:pt x="0" y="1783979"/>
                    <a:pt x="0" y="1746164"/>
                  </a:cubicBezTo>
                  <a:lnTo>
                    <a:pt x="0" y="142583"/>
                  </a:lnTo>
                  <a:cubicBezTo>
                    <a:pt x="0" y="104768"/>
                    <a:pt x="15022" y="68501"/>
                    <a:pt x="41762" y="41762"/>
                  </a:cubicBezTo>
                  <a:cubicBezTo>
                    <a:pt x="68501" y="15022"/>
                    <a:pt x="104768" y="0"/>
                    <a:pt x="142583" y="0"/>
                  </a:cubicBezTo>
                  <a:close/>
                </a:path>
              </a:pathLst>
            </a:custGeom>
            <a:grpFill/>
          </p:spPr>
          <p:txBody>
            <a:bodyPr/>
            <a:lstStyle/>
            <a:p>
              <a:endParaRPr lang="en-GB"/>
            </a:p>
          </p:txBody>
        </p:sp>
        <p:sp>
          <p:nvSpPr>
            <p:cNvPr id="77" name="TextBox 77"/>
            <p:cNvSpPr txBox="1"/>
            <p:nvPr/>
          </p:nvSpPr>
          <p:spPr>
            <a:xfrm>
              <a:off x="0" y="-38100"/>
              <a:ext cx="572023" cy="1926847"/>
            </a:xfrm>
            <a:prstGeom prst="rect">
              <a:avLst/>
            </a:prstGeom>
            <a:grpFill/>
          </p:spPr>
          <p:txBody>
            <a:bodyPr lIns="50801" tIns="50801" rIns="50801" bIns="50801" rtlCol="0" anchor="ctr"/>
            <a:lstStyle/>
            <a:p>
              <a:pPr algn="ctr">
                <a:lnSpc>
                  <a:spcPts val="2660"/>
                </a:lnSpc>
                <a:spcBef>
                  <a:spcPct val="0"/>
                </a:spcBef>
              </a:pPr>
              <a:endParaRPr/>
            </a:p>
          </p:txBody>
        </p:sp>
      </p:grpSp>
      <p:sp>
        <p:nvSpPr>
          <p:cNvPr id="78" name="Freeform 78"/>
          <p:cNvSpPr/>
          <p:nvPr/>
        </p:nvSpPr>
        <p:spPr>
          <a:xfrm>
            <a:off x="3962401" y="137"/>
            <a:ext cx="656741" cy="612476"/>
          </a:xfrm>
          <a:custGeom>
            <a:avLst/>
            <a:gdLst/>
            <a:ahLst/>
            <a:cxnLst/>
            <a:rect l="l" t="t" r="r" b="b"/>
            <a:pathLst>
              <a:path w="1254810" h="1507279">
                <a:moveTo>
                  <a:pt x="0" y="0"/>
                </a:moveTo>
                <a:lnTo>
                  <a:pt x="1254810" y="0"/>
                </a:lnTo>
                <a:lnTo>
                  <a:pt x="1254810" y="1507279"/>
                </a:lnTo>
                <a:lnTo>
                  <a:pt x="0" y="1507279"/>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GB"/>
          </a:p>
        </p:txBody>
      </p:sp>
      <p:sp>
        <p:nvSpPr>
          <p:cNvPr id="81" name="Rectangle 80">
            <a:extLst>
              <a:ext uri="{FF2B5EF4-FFF2-40B4-BE49-F238E27FC236}">
                <a16:creationId xmlns:a16="http://schemas.microsoft.com/office/drawing/2014/main" id="{CCAAEC49-BFEB-EB9E-D6A6-46FE95206A2C}"/>
              </a:ext>
            </a:extLst>
          </p:cNvPr>
          <p:cNvSpPr/>
          <p:nvPr/>
        </p:nvSpPr>
        <p:spPr>
          <a:xfrm>
            <a:off x="3045585" y="6340403"/>
            <a:ext cx="2082801" cy="53739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a:p>
        </p:txBody>
      </p:sp>
      <p:sp>
        <p:nvSpPr>
          <p:cNvPr id="80" name="TextBox 80"/>
          <p:cNvSpPr txBox="1"/>
          <p:nvPr/>
        </p:nvSpPr>
        <p:spPr>
          <a:xfrm>
            <a:off x="246631" y="5233486"/>
            <a:ext cx="1895318" cy="504241"/>
          </a:xfrm>
          <a:prstGeom prst="rect">
            <a:avLst/>
          </a:prstGeom>
        </p:spPr>
        <p:txBody>
          <a:bodyPr lIns="0" tIns="0" rIns="0" bIns="0" rtlCol="0" anchor="t">
            <a:spAutoFit/>
          </a:bodyPr>
          <a:lstStyle/>
          <a:p>
            <a:pPr>
              <a:lnSpc>
                <a:spcPts val="1289"/>
              </a:lnSpc>
            </a:pPr>
            <a:endParaRPr lang="en-US" sz="1518" dirty="0">
              <a:solidFill>
                <a:srgbClr val="FFFFFF"/>
              </a:solidFill>
              <a:latin typeface="Inter"/>
              <a:ea typeface="Inter"/>
              <a:cs typeface="Inter"/>
              <a:sym typeface="Inter"/>
            </a:endParaRPr>
          </a:p>
          <a:p>
            <a:pPr>
              <a:lnSpc>
                <a:spcPts val="1319"/>
              </a:lnSpc>
            </a:pPr>
            <a:endParaRPr lang="en-US" sz="1518" dirty="0">
              <a:solidFill>
                <a:srgbClr val="FFFFFF"/>
              </a:solidFill>
              <a:latin typeface="Inter"/>
              <a:ea typeface="Inter"/>
              <a:cs typeface="Inter"/>
              <a:sym typeface="Inter"/>
            </a:endParaRPr>
          </a:p>
          <a:p>
            <a:pPr>
              <a:lnSpc>
                <a:spcPts val="1319"/>
              </a:lnSpc>
              <a:spcBef>
                <a:spcPct val="0"/>
              </a:spcBef>
            </a:pPr>
            <a:endParaRPr lang="en-US" sz="1518" dirty="0">
              <a:solidFill>
                <a:srgbClr val="FFFFFF"/>
              </a:solidFill>
              <a:latin typeface="Inter"/>
              <a:ea typeface="Inter"/>
              <a:cs typeface="Inter"/>
              <a:sym typeface="Inter"/>
            </a:endParaRPr>
          </a:p>
        </p:txBody>
      </p:sp>
      <p:sp>
        <p:nvSpPr>
          <p:cNvPr id="85" name="TextBox 66">
            <a:extLst>
              <a:ext uri="{FF2B5EF4-FFF2-40B4-BE49-F238E27FC236}">
                <a16:creationId xmlns:a16="http://schemas.microsoft.com/office/drawing/2014/main" id="{CC939426-50DE-B676-8438-15CEC2D173A6}"/>
              </a:ext>
            </a:extLst>
          </p:cNvPr>
          <p:cNvSpPr txBox="1"/>
          <p:nvPr/>
        </p:nvSpPr>
        <p:spPr>
          <a:xfrm>
            <a:off x="3316589" y="6370259"/>
            <a:ext cx="2429978" cy="401520"/>
          </a:xfrm>
          <a:prstGeom prst="rect">
            <a:avLst/>
          </a:prstGeom>
        </p:spPr>
        <p:txBody>
          <a:bodyPr lIns="0" tIns="0" rIns="0" bIns="0" rtlCol="0" anchor="t">
            <a:spAutoFit/>
          </a:bodyPr>
          <a:lstStyle/>
          <a:p>
            <a:pPr>
              <a:lnSpc>
                <a:spcPts val="3499"/>
              </a:lnSpc>
            </a:pPr>
            <a:r>
              <a:rPr lang="en-US" sz="2499" b="1" dirty="0">
                <a:solidFill>
                  <a:srgbClr val="FFFFFF"/>
                </a:solidFill>
                <a:latin typeface="Ubuntu Bold"/>
                <a:ea typeface="Ubuntu Bold"/>
                <a:cs typeface="Ubuntu Bold"/>
                <a:sym typeface="Ubuntu Bold"/>
              </a:rPr>
              <a:t>COLLECT</a:t>
            </a:r>
          </a:p>
        </p:txBody>
      </p:sp>
      <p:sp>
        <p:nvSpPr>
          <p:cNvPr id="86" name="Rectangle 85">
            <a:extLst>
              <a:ext uri="{FF2B5EF4-FFF2-40B4-BE49-F238E27FC236}">
                <a16:creationId xmlns:a16="http://schemas.microsoft.com/office/drawing/2014/main" id="{BA7F7EA8-0892-5E78-BC5C-23424EA5FA8D}"/>
              </a:ext>
            </a:extLst>
          </p:cNvPr>
          <p:cNvSpPr/>
          <p:nvPr/>
        </p:nvSpPr>
        <p:spPr>
          <a:xfrm>
            <a:off x="14008839" y="6278069"/>
            <a:ext cx="2082801" cy="53739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a:p>
        </p:txBody>
      </p:sp>
      <p:sp>
        <p:nvSpPr>
          <p:cNvPr id="87" name="Rectangle 86">
            <a:extLst>
              <a:ext uri="{FF2B5EF4-FFF2-40B4-BE49-F238E27FC236}">
                <a16:creationId xmlns:a16="http://schemas.microsoft.com/office/drawing/2014/main" id="{74B55A72-143B-1CCB-F20B-9C6B1A085A08}"/>
              </a:ext>
            </a:extLst>
          </p:cNvPr>
          <p:cNvSpPr/>
          <p:nvPr/>
        </p:nvSpPr>
        <p:spPr>
          <a:xfrm>
            <a:off x="10255818" y="6292257"/>
            <a:ext cx="2050143" cy="529236"/>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a:p>
        </p:txBody>
      </p:sp>
      <p:sp>
        <p:nvSpPr>
          <p:cNvPr id="88" name="Rectangle 87">
            <a:extLst>
              <a:ext uri="{FF2B5EF4-FFF2-40B4-BE49-F238E27FC236}">
                <a16:creationId xmlns:a16="http://schemas.microsoft.com/office/drawing/2014/main" id="{F9FA4112-D4B5-1DEA-7656-B16BCD6B6435}"/>
              </a:ext>
            </a:extLst>
          </p:cNvPr>
          <p:cNvSpPr/>
          <p:nvPr/>
        </p:nvSpPr>
        <p:spPr>
          <a:xfrm>
            <a:off x="6478108" y="6325509"/>
            <a:ext cx="2101703" cy="529236"/>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92" name="TextBox 66">
            <a:extLst>
              <a:ext uri="{FF2B5EF4-FFF2-40B4-BE49-F238E27FC236}">
                <a16:creationId xmlns:a16="http://schemas.microsoft.com/office/drawing/2014/main" id="{AE26E107-6B2B-F28E-94B9-822C4B77C853}"/>
              </a:ext>
            </a:extLst>
          </p:cNvPr>
          <p:cNvSpPr txBox="1"/>
          <p:nvPr/>
        </p:nvSpPr>
        <p:spPr>
          <a:xfrm>
            <a:off x="6566654" y="6347836"/>
            <a:ext cx="2599001" cy="401520"/>
          </a:xfrm>
          <a:prstGeom prst="rect">
            <a:avLst/>
          </a:prstGeom>
        </p:spPr>
        <p:txBody>
          <a:bodyPr wrap="square" lIns="0" tIns="0" rIns="0" bIns="0" rtlCol="0" anchor="t">
            <a:spAutoFit/>
          </a:bodyPr>
          <a:lstStyle/>
          <a:p>
            <a:pPr>
              <a:lnSpc>
                <a:spcPts val="3499"/>
              </a:lnSpc>
            </a:pPr>
            <a:r>
              <a:rPr lang="en-US" sz="2499" b="1" dirty="0">
                <a:solidFill>
                  <a:srgbClr val="FFFFFF"/>
                </a:solidFill>
                <a:latin typeface="Ubuntu Bold"/>
                <a:ea typeface="Ubuntu Bold"/>
                <a:cs typeface="Ubuntu Bold"/>
                <a:sym typeface="Ubuntu Bold"/>
              </a:rPr>
              <a:t>ARTICULATE</a:t>
            </a:r>
          </a:p>
        </p:txBody>
      </p:sp>
      <p:sp>
        <p:nvSpPr>
          <p:cNvPr id="93" name="TextBox 66">
            <a:extLst>
              <a:ext uri="{FF2B5EF4-FFF2-40B4-BE49-F238E27FC236}">
                <a16:creationId xmlns:a16="http://schemas.microsoft.com/office/drawing/2014/main" id="{A9D19F50-C7A4-8301-4FCD-47529F4E946F}"/>
              </a:ext>
            </a:extLst>
          </p:cNvPr>
          <p:cNvSpPr txBox="1"/>
          <p:nvPr/>
        </p:nvSpPr>
        <p:spPr>
          <a:xfrm>
            <a:off x="14320936" y="6325509"/>
            <a:ext cx="2429978" cy="401520"/>
          </a:xfrm>
          <a:prstGeom prst="rect">
            <a:avLst/>
          </a:prstGeom>
        </p:spPr>
        <p:txBody>
          <a:bodyPr lIns="0" tIns="0" rIns="0" bIns="0" rtlCol="0" anchor="t">
            <a:spAutoFit/>
          </a:bodyPr>
          <a:lstStyle/>
          <a:p>
            <a:pPr>
              <a:lnSpc>
                <a:spcPts val="3499"/>
              </a:lnSpc>
            </a:pPr>
            <a:r>
              <a:rPr lang="en-US" sz="2499" b="1" dirty="0">
                <a:solidFill>
                  <a:srgbClr val="FFFFFF"/>
                </a:solidFill>
                <a:latin typeface="Ubuntu Bold"/>
                <a:ea typeface="Ubuntu Bold"/>
                <a:cs typeface="Ubuntu Bold"/>
                <a:sym typeface="Ubuntu Bold"/>
              </a:rPr>
              <a:t>EXPLORE</a:t>
            </a:r>
          </a:p>
        </p:txBody>
      </p:sp>
      <p:sp>
        <p:nvSpPr>
          <p:cNvPr id="94" name="TextBox 66">
            <a:extLst>
              <a:ext uri="{FF2B5EF4-FFF2-40B4-BE49-F238E27FC236}">
                <a16:creationId xmlns:a16="http://schemas.microsoft.com/office/drawing/2014/main" id="{E3FDD554-6F70-FE83-1EEF-9A3FD5344C2C}"/>
              </a:ext>
            </a:extLst>
          </p:cNvPr>
          <p:cNvSpPr txBox="1"/>
          <p:nvPr/>
        </p:nvSpPr>
        <p:spPr>
          <a:xfrm>
            <a:off x="10631723" y="6337847"/>
            <a:ext cx="2429978" cy="401520"/>
          </a:xfrm>
          <a:prstGeom prst="rect">
            <a:avLst/>
          </a:prstGeom>
        </p:spPr>
        <p:txBody>
          <a:bodyPr lIns="0" tIns="0" rIns="0" bIns="0" rtlCol="0" anchor="t">
            <a:spAutoFit/>
          </a:bodyPr>
          <a:lstStyle/>
          <a:p>
            <a:pPr>
              <a:lnSpc>
                <a:spcPts val="3499"/>
              </a:lnSpc>
            </a:pPr>
            <a:r>
              <a:rPr lang="en-US" sz="2499" b="1" dirty="0">
                <a:solidFill>
                  <a:srgbClr val="FFFFFF"/>
                </a:solidFill>
                <a:latin typeface="Ubuntu Bold"/>
                <a:ea typeface="Ubuntu Bold"/>
                <a:cs typeface="Ubuntu Bold"/>
                <a:sym typeface="Ubuntu Bold"/>
              </a:rPr>
              <a:t>REVIEW</a:t>
            </a:r>
          </a:p>
        </p:txBody>
      </p:sp>
      <p:cxnSp>
        <p:nvCxnSpPr>
          <p:cNvPr id="111" name="Straight Connector 110">
            <a:extLst>
              <a:ext uri="{FF2B5EF4-FFF2-40B4-BE49-F238E27FC236}">
                <a16:creationId xmlns:a16="http://schemas.microsoft.com/office/drawing/2014/main" id="{A4FC8448-BA61-A6B2-A320-A21A3C46A884}"/>
              </a:ext>
            </a:extLst>
          </p:cNvPr>
          <p:cNvCxnSpPr/>
          <p:nvPr/>
        </p:nvCxnSpPr>
        <p:spPr>
          <a:xfrm>
            <a:off x="16101638" y="5447072"/>
            <a:ext cx="37312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BAD381AE-1968-2C85-AEBC-7CC2055225A0}"/>
              </a:ext>
            </a:extLst>
          </p:cNvPr>
          <p:cNvCxnSpPr>
            <a:cxnSpLocks/>
          </p:cNvCxnSpPr>
          <p:nvPr/>
        </p:nvCxnSpPr>
        <p:spPr>
          <a:xfrm>
            <a:off x="5943601" y="2907795"/>
            <a:ext cx="10548545" cy="6151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9DDA2BA8-009D-1CAF-F34F-3CECB60252C2}"/>
              </a:ext>
            </a:extLst>
          </p:cNvPr>
          <p:cNvCxnSpPr>
            <a:cxnSpLocks/>
          </p:cNvCxnSpPr>
          <p:nvPr/>
        </p:nvCxnSpPr>
        <p:spPr>
          <a:xfrm flipV="1">
            <a:off x="16492145" y="2920229"/>
            <a:ext cx="0" cy="251731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22" name="Group 41">
            <a:extLst>
              <a:ext uri="{FF2B5EF4-FFF2-40B4-BE49-F238E27FC236}">
                <a16:creationId xmlns:a16="http://schemas.microsoft.com/office/drawing/2014/main" id="{8F249D56-B508-ECDB-A43D-A13C564CB903}"/>
              </a:ext>
            </a:extLst>
          </p:cNvPr>
          <p:cNvGrpSpPr/>
          <p:nvPr/>
        </p:nvGrpSpPr>
        <p:grpSpPr>
          <a:xfrm>
            <a:off x="14320935" y="2568425"/>
            <a:ext cx="1206351" cy="732642"/>
            <a:chOff x="0" y="0"/>
            <a:chExt cx="750956" cy="456071"/>
          </a:xfrm>
        </p:grpSpPr>
        <p:sp>
          <p:nvSpPr>
            <p:cNvPr id="123" name="Freeform 42">
              <a:extLst>
                <a:ext uri="{FF2B5EF4-FFF2-40B4-BE49-F238E27FC236}">
                  <a16:creationId xmlns:a16="http://schemas.microsoft.com/office/drawing/2014/main" id="{FD0660C8-9481-92A9-F1AE-9004144C1E69}"/>
                </a:ext>
              </a:extLst>
            </p:cNvPr>
            <p:cNvSpPr/>
            <p:nvPr/>
          </p:nvSpPr>
          <p:spPr>
            <a:xfrm>
              <a:off x="0" y="0"/>
              <a:ext cx="750956" cy="456071"/>
            </a:xfrm>
            <a:custGeom>
              <a:avLst/>
              <a:gdLst/>
              <a:ahLst/>
              <a:cxnLst/>
              <a:rect l="l" t="t" r="r" b="b"/>
              <a:pathLst>
                <a:path w="750956" h="456071">
                  <a:moveTo>
                    <a:pt x="375478" y="0"/>
                  </a:moveTo>
                  <a:cubicBezTo>
                    <a:pt x="168107" y="0"/>
                    <a:pt x="0" y="102095"/>
                    <a:pt x="0" y="228036"/>
                  </a:cubicBezTo>
                  <a:cubicBezTo>
                    <a:pt x="0" y="353976"/>
                    <a:pt x="168107" y="456071"/>
                    <a:pt x="375478" y="456071"/>
                  </a:cubicBezTo>
                  <a:cubicBezTo>
                    <a:pt x="582849" y="456071"/>
                    <a:pt x="750956" y="353976"/>
                    <a:pt x="750956" y="228036"/>
                  </a:cubicBezTo>
                  <a:cubicBezTo>
                    <a:pt x="750956" y="102095"/>
                    <a:pt x="582849" y="0"/>
                    <a:pt x="375478" y="0"/>
                  </a:cubicBezTo>
                  <a:close/>
                </a:path>
              </a:pathLst>
            </a:custGeom>
            <a:solidFill>
              <a:srgbClr val="FFDE59"/>
            </a:solidFill>
            <a:ln w="38100" cap="sq">
              <a:solidFill>
                <a:srgbClr val="000000"/>
              </a:solidFill>
              <a:prstDash val="solid"/>
              <a:miter/>
            </a:ln>
          </p:spPr>
          <p:txBody>
            <a:bodyPr/>
            <a:lstStyle/>
            <a:p>
              <a:endParaRPr lang="en-GB"/>
            </a:p>
          </p:txBody>
        </p:sp>
        <p:sp>
          <p:nvSpPr>
            <p:cNvPr id="124" name="TextBox 43">
              <a:extLst>
                <a:ext uri="{FF2B5EF4-FFF2-40B4-BE49-F238E27FC236}">
                  <a16:creationId xmlns:a16="http://schemas.microsoft.com/office/drawing/2014/main" id="{62CBCA81-0659-12FB-D7B6-CC905CC83214}"/>
                </a:ext>
              </a:extLst>
            </p:cNvPr>
            <p:cNvSpPr txBox="1"/>
            <p:nvPr/>
          </p:nvSpPr>
          <p:spPr>
            <a:xfrm>
              <a:off x="70402" y="14182"/>
              <a:ext cx="610152" cy="399133"/>
            </a:xfrm>
            <a:prstGeom prst="rect">
              <a:avLst/>
            </a:prstGeom>
          </p:spPr>
          <p:txBody>
            <a:bodyPr lIns="50801" tIns="50801" rIns="50801" bIns="50801" rtlCol="0" anchor="ctr"/>
            <a:lstStyle/>
            <a:p>
              <a:pPr algn="ctr">
                <a:lnSpc>
                  <a:spcPts val="1961"/>
                </a:lnSpc>
              </a:pPr>
              <a:r>
                <a:rPr lang="en-US" sz="1400" dirty="0">
                  <a:solidFill>
                    <a:srgbClr val="000000"/>
                  </a:solidFill>
                  <a:latin typeface="Inter"/>
                  <a:ea typeface="Inter"/>
                  <a:cs typeface="Inter"/>
                  <a:sym typeface="Inter"/>
                </a:rPr>
                <a:t>Rethink</a:t>
              </a:r>
            </a:p>
          </p:txBody>
        </p:sp>
      </p:grpSp>
      <p:grpSp>
        <p:nvGrpSpPr>
          <p:cNvPr id="125" name="Group 41">
            <a:extLst>
              <a:ext uri="{FF2B5EF4-FFF2-40B4-BE49-F238E27FC236}">
                <a16:creationId xmlns:a16="http://schemas.microsoft.com/office/drawing/2014/main" id="{13A7392E-72AD-2C91-9C63-04BD6D1BE3E7}"/>
              </a:ext>
            </a:extLst>
          </p:cNvPr>
          <p:cNvGrpSpPr/>
          <p:nvPr/>
        </p:nvGrpSpPr>
        <p:grpSpPr>
          <a:xfrm>
            <a:off x="9049467" y="2568425"/>
            <a:ext cx="1206351" cy="732642"/>
            <a:chOff x="0" y="0"/>
            <a:chExt cx="750956" cy="456071"/>
          </a:xfrm>
        </p:grpSpPr>
        <p:sp>
          <p:nvSpPr>
            <p:cNvPr id="126" name="Freeform 42">
              <a:extLst>
                <a:ext uri="{FF2B5EF4-FFF2-40B4-BE49-F238E27FC236}">
                  <a16:creationId xmlns:a16="http://schemas.microsoft.com/office/drawing/2014/main" id="{F3B4F338-6E65-E436-37E5-3784747D3B8C}"/>
                </a:ext>
              </a:extLst>
            </p:cNvPr>
            <p:cNvSpPr/>
            <p:nvPr/>
          </p:nvSpPr>
          <p:spPr>
            <a:xfrm>
              <a:off x="0" y="0"/>
              <a:ext cx="750956" cy="456071"/>
            </a:xfrm>
            <a:custGeom>
              <a:avLst/>
              <a:gdLst/>
              <a:ahLst/>
              <a:cxnLst/>
              <a:rect l="l" t="t" r="r" b="b"/>
              <a:pathLst>
                <a:path w="750956" h="456071">
                  <a:moveTo>
                    <a:pt x="375478" y="0"/>
                  </a:moveTo>
                  <a:cubicBezTo>
                    <a:pt x="168107" y="0"/>
                    <a:pt x="0" y="102095"/>
                    <a:pt x="0" y="228036"/>
                  </a:cubicBezTo>
                  <a:cubicBezTo>
                    <a:pt x="0" y="353976"/>
                    <a:pt x="168107" y="456071"/>
                    <a:pt x="375478" y="456071"/>
                  </a:cubicBezTo>
                  <a:cubicBezTo>
                    <a:pt x="582849" y="456071"/>
                    <a:pt x="750956" y="353976"/>
                    <a:pt x="750956" y="228036"/>
                  </a:cubicBezTo>
                  <a:cubicBezTo>
                    <a:pt x="750956" y="102095"/>
                    <a:pt x="582849" y="0"/>
                    <a:pt x="375478" y="0"/>
                  </a:cubicBezTo>
                  <a:close/>
                </a:path>
              </a:pathLst>
            </a:custGeom>
            <a:solidFill>
              <a:srgbClr val="FFDE59"/>
            </a:solidFill>
            <a:ln w="38100" cap="sq">
              <a:solidFill>
                <a:srgbClr val="000000"/>
              </a:solidFill>
              <a:prstDash val="solid"/>
              <a:miter/>
            </a:ln>
          </p:spPr>
          <p:txBody>
            <a:bodyPr/>
            <a:lstStyle/>
            <a:p>
              <a:endParaRPr lang="en-GB"/>
            </a:p>
          </p:txBody>
        </p:sp>
        <p:sp>
          <p:nvSpPr>
            <p:cNvPr id="127" name="TextBox 43">
              <a:extLst>
                <a:ext uri="{FF2B5EF4-FFF2-40B4-BE49-F238E27FC236}">
                  <a16:creationId xmlns:a16="http://schemas.microsoft.com/office/drawing/2014/main" id="{AF9E767F-76EB-1A6F-E261-2D80E4E519F6}"/>
                </a:ext>
              </a:extLst>
            </p:cNvPr>
            <p:cNvSpPr txBox="1"/>
            <p:nvPr/>
          </p:nvSpPr>
          <p:spPr>
            <a:xfrm>
              <a:off x="70402" y="14182"/>
              <a:ext cx="610152" cy="399133"/>
            </a:xfrm>
            <a:prstGeom prst="rect">
              <a:avLst/>
            </a:prstGeom>
          </p:spPr>
          <p:txBody>
            <a:bodyPr lIns="50801" tIns="50801" rIns="50801" bIns="50801" rtlCol="0" anchor="ctr"/>
            <a:lstStyle/>
            <a:p>
              <a:pPr algn="ctr">
                <a:lnSpc>
                  <a:spcPts val="1961"/>
                </a:lnSpc>
              </a:pPr>
              <a:r>
                <a:rPr lang="en-US" sz="1400" dirty="0">
                  <a:solidFill>
                    <a:srgbClr val="000000"/>
                  </a:solidFill>
                  <a:latin typeface="Inter"/>
                  <a:ea typeface="Inter"/>
                  <a:cs typeface="Inter"/>
                  <a:sym typeface="Inter"/>
                </a:rPr>
                <a:t>Rework</a:t>
              </a:r>
            </a:p>
          </p:txBody>
        </p:sp>
      </p:grpSp>
      <p:sp>
        <p:nvSpPr>
          <p:cNvPr id="132" name="AutoShape 31">
            <a:extLst>
              <a:ext uri="{FF2B5EF4-FFF2-40B4-BE49-F238E27FC236}">
                <a16:creationId xmlns:a16="http://schemas.microsoft.com/office/drawing/2014/main" id="{44D5577B-7A56-9D22-EA60-A8EDA2CC0583}"/>
              </a:ext>
            </a:extLst>
          </p:cNvPr>
          <p:cNvSpPr/>
          <p:nvPr/>
        </p:nvSpPr>
        <p:spPr>
          <a:xfrm flipH="1">
            <a:off x="5917116" y="2907794"/>
            <a:ext cx="0" cy="2742911"/>
          </a:xfrm>
          <a:prstGeom prst="line">
            <a:avLst/>
          </a:prstGeom>
          <a:ln w="38100" cap="flat">
            <a:solidFill>
              <a:srgbClr val="000000"/>
            </a:solidFill>
            <a:prstDash val="solid"/>
            <a:headEnd type="none" w="sm" len="sm"/>
            <a:tailEnd type="triangle" w="lg" len="med"/>
          </a:ln>
        </p:spPr>
        <p:txBody>
          <a:bodyPr/>
          <a:lstStyle/>
          <a:p>
            <a:endParaRPr lang="en-GB"/>
          </a:p>
        </p:txBody>
      </p:sp>
      <p:grpSp>
        <p:nvGrpSpPr>
          <p:cNvPr id="119" name="Group 41">
            <a:extLst>
              <a:ext uri="{FF2B5EF4-FFF2-40B4-BE49-F238E27FC236}">
                <a16:creationId xmlns:a16="http://schemas.microsoft.com/office/drawing/2014/main" id="{F79E0B1C-2343-CA46-5960-4CD51F48F9BE}"/>
              </a:ext>
            </a:extLst>
          </p:cNvPr>
          <p:cNvGrpSpPr/>
          <p:nvPr/>
        </p:nvGrpSpPr>
        <p:grpSpPr>
          <a:xfrm>
            <a:off x="5340425" y="3511454"/>
            <a:ext cx="1206351" cy="732642"/>
            <a:chOff x="0" y="0"/>
            <a:chExt cx="750956" cy="456071"/>
          </a:xfrm>
        </p:grpSpPr>
        <p:sp>
          <p:nvSpPr>
            <p:cNvPr id="120" name="Freeform 42">
              <a:extLst>
                <a:ext uri="{FF2B5EF4-FFF2-40B4-BE49-F238E27FC236}">
                  <a16:creationId xmlns:a16="http://schemas.microsoft.com/office/drawing/2014/main" id="{5087AF42-ACE2-5EAF-20EF-E961FBA1E434}"/>
                </a:ext>
              </a:extLst>
            </p:cNvPr>
            <p:cNvSpPr/>
            <p:nvPr/>
          </p:nvSpPr>
          <p:spPr>
            <a:xfrm>
              <a:off x="0" y="0"/>
              <a:ext cx="750956" cy="456071"/>
            </a:xfrm>
            <a:custGeom>
              <a:avLst/>
              <a:gdLst/>
              <a:ahLst/>
              <a:cxnLst/>
              <a:rect l="l" t="t" r="r" b="b"/>
              <a:pathLst>
                <a:path w="750956" h="456071">
                  <a:moveTo>
                    <a:pt x="375478" y="0"/>
                  </a:moveTo>
                  <a:cubicBezTo>
                    <a:pt x="168107" y="0"/>
                    <a:pt x="0" y="102095"/>
                    <a:pt x="0" y="228036"/>
                  </a:cubicBezTo>
                  <a:cubicBezTo>
                    <a:pt x="0" y="353976"/>
                    <a:pt x="168107" y="456071"/>
                    <a:pt x="375478" y="456071"/>
                  </a:cubicBezTo>
                  <a:cubicBezTo>
                    <a:pt x="582849" y="456071"/>
                    <a:pt x="750956" y="353976"/>
                    <a:pt x="750956" y="228036"/>
                  </a:cubicBezTo>
                  <a:cubicBezTo>
                    <a:pt x="750956" y="102095"/>
                    <a:pt x="582849" y="0"/>
                    <a:pt x="375478" y="0"/>
                  </a:cubicBezTo>
                  <a:close/>
                </a:path>
              </a:pathLst>
            </a:custGeom>
            <a:solidFill>
              <a:srgbClr val="FFDE59"/>
            </a:solidFill>
            <a:ln w="38100" cap="sq">
              <a:solidFill>
                <a:srgbClr val="000000"/>
              </a:solidFill>
              <a:prstDash val="solid"/>
              <a:miter/>
            </a:ln>
          </p:spPr>
          <p:txBody>
            <a:bodyPr/>
            <a:lstStyle/>
            <a:p>
              <a:endParaRPr lang="en-GB"/>
            </a:p>
          </p:txBody>
        </p:sp>
        <p:sp>
          <p:nvSpPr>
            <p:cNvPr id="121" name="TextBox 43">
              <a:extLst>
                <a:ext uri="{FF2B5EF4-FFF2-40B4-BE49-F238E27FC236}">
                  <a16:creationId xmlns:a16="http://schemas.microsoft.com/office/drawing/2014/main" id="{5D04B700-40D7-0F98-D0A7-ECCF07DA8EED}"/>
                </a:ext>
              </a:extLst>
            </p:cNvPr>
            <p:cNvSpPr txBox="1"/>
            <p:nvPr/>
          </p:nvSpPr>
          <p:spPr>
            <a:xfrm>
              <a:off x="70402" y="14182"/>
              <a:ext cx="610152" cy="399133"/>
            </a:xfrm>
            <a:prstGeom prst="rect">
              <a:avLst/>
            </a:prstGeom>
          </p:spPr>
          <p:txBody>
            <a:bodyPr lIns="50801" tIns="50801" rIns="50801" bIns="50801" rtlCol="0" anchor="ctr"/>
            <a:lstStyle/>
            <a:p>
              <a:pPr algn="ctr">
                <a:lnSpc>
                  <a:spcPts val="1961"/>
                </a:lnSpc>
              </a:pPr>
              <a:r>
                <a:rPr lang="en-US" sz="1400">
                  <a:solidFill>
                    <a:srgbClr val="000000"/>
                  </a:solidFill>
                  <a:latin typeface="Inter"/>
                  <a:ea typeface="Inter"/>
                  <a:cs typeface="Inter"/>
                  <a:sym typeface="Inter"/>
                </a:rPr>
                <a:t>Reprompt</a:t>
              </a:r>
            </a:p>
          </p:txBody>
        </p:sp>
      </p:grpSp>
      <p:sp>
        <p:nvSpPr>
          <p:cNvPr id="33" name="Rectangle 1">
            <a:extLst>
              <a:ext uri="{FF2B5EF4-FFF2-40B4-BE49-F238E27FC236}">
                <a16:creationId xmlns:a16="http://schemas.microsoft.com/office/drawing/2014/main" id="{98933924-A24C-81C9-B584-3735930238DF}"/>
              </a:ext>
            </a:extLst>
          </p:cNvPr>
          <p:cNvSpPr>
            <a:spLocks noChangeArrowheads="1"/>
          </p:cNvSpPr>
          <p:nvPr/>
        </p:nvSpPr>
        <p:spPr bwMode="auto">
          <a:xfrm>
            <a:off x="261371" y="3999309"/>
            <a:ext cx="1942380" cy="5632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en-GB" dirty="0">
                <a:solidFill>
                  <a:schemeClr val="bg1"/>
                </a:solidFill>
              </a:rPr>
              <a:t>Reflect upon  own subject expertise and consider your own initial ideas.</a:t>
            </a:r>
          </a:p>
          <a:p>
            <a:pPr lvl="0" eaLnBrk="0" fontAlgn="base" hangingPunct="0">
              <a:spcBef>
                <a:spcPct val="0"/>
              </a:spcBef>
              <a:spcAft>
                <a:spcPct val="0"/>
              </a:spcAft>
            </a:pPr>
            <a:endParaRPr lang="en-GB" dirty="0">
              <a:solidFill>
                <a:schemeClr val="bg1"/>
              </a:solidFill>
            </a:endParaRPr>
          </a:p>
          <a:p>
            <a:pPr lvl="0" eaLnBrk="0" fontAlgn="base" hangingPunct="0">
              <a:spcBef>
                <a:spcPct val="0"/>
              </a:spcBef>
              <a:spcAft>
                <a:spcPct val="0"/>
              </a:spcAft>
            </a:pPr>
            <a:r>
              <a:rPr lang="en-GB" dirty="0">
                <a:solidFill>
                  <a:schemeClr val="bg1"/>
                </a:solidFill>
              </a:rPr>
              <a:t>Recognise the subtle subject specific considerations?</a:t>
            </a:r>
          </a:p>
          <a:p>
            <a:pPr lvl="0" eaLnBrk="0" fontAlgn="base" hangingPunct="0">
              <a:spcBef>
                <a:spcPct val="0"/>
              </a:spcBef>
              <a:spcAft>
                <a:spcPct val="0"/>
              </a:spcAft>
            </a:pPr>
            <a:endParaRPr lang="en-GB" dirty="0">
              <a:solidFill>
                <a:schemeClr val="bg1"/>
              </a:solidFill>
            </a:endParaRPr>
          </a:p>
          <a:p>
            <a:pPr lvl="0" eaLnBrk="0" fontAlgn="base" hangingPunct="0">
              <a:spcBef>
                <a:spcPct val="0"/>
              </a:spcBef>
              <a:spcAft>
                <a:spcPct val="0"/>
              </a:spcAft>
            </a:pPr>
            <a:r>
              <a:rPr lang="en-GB" dirty="0">
                <a:solidFill>
                  <a:schemeClr val="bg1"/>
                </a:solidFill>
              </a:rPr>
              <a:t>What pedagogical challenge or opportunity is prompting you to explore Gen AI?</a:t>
            </a:r>
          </a:p>
          <a:p>
            <a:pPr lvl="0" eaLnBrk="0" fontAlgn="base" hangingPunct="0">
              <a:spcBef>
                <a:spcPct val="0"/>
              </a:spcBef>
              <a:spcAft>
                <a:spcPct val="0"/>
              </a:spcAft>
            </a:pPr>
            <a:endParaRPr lang="en-GB" dirty="0">
              <a:solidFill>
                <a:schemeClr val="bg1"/>
              </a:solidFill>
            </a:endParaRPr>
          </a:p>
          <a:p>
            <a:pPr lvl="0" eaLnBrk="0" fontAlgn="base" hangingPunct="0">
              <a:spcBef>
                <a:spcPct val="0"/>
              </a:spcBef>
              <a:spcAft>
                <a:spcPct val="0"/>
              </a:spcAft>
            </a:pPr>
            <a:r>
              <a:rPr lang="en-GB" dirty="0">
                <a:solidFill>
                  <a:schemeClr val="bg1"/>
                </a:solidFill>
              </a:rPr>
              <a:t>What outcome would success look like? </a:t>
            </a:r>
          </a:p>
          <a:p>
            <a:pPr lvl="0" eaLnBrk="0" fontAlgn="base" hangingPunct="0">
              <a:spcBef>
                <a:spcPct val="0"/>
              </a:spcBef>
              <a:spcAft>
                <a:spcPct val="0"/>
              </a:spcAft>
            </a:pPr>
            <a:endParaRPr lang="en-GB" dirty="0">
              <a:solidFill>
                <a:schemeClr val="bg1"/>
              </a:solidFill>
            </a:endParaRPr>
          </a:p>
        </p:txBody>
      </p:sp>
      <p:sp>
        <p:nvSpPr>
          <p:cNvPr id="41" name="TextBox 40">
            <a:extLst>
              <a:ext uri="{FF2B5EF4-FFF2-40B4-BE49-F238E27FC236}">
                <a16:creationId xmlns:a16="http://schemas.microsoft.com/office/drawing/2014/main" id="{BD158D1E-726B-BAC1-E429-D5E557F81A44}"/>
              </a:ext>
            </a:extLst>
          </p:cNvPr>
          <p:cNvSpPr txBox="1"/>
          <p:nvPr/>
        </p:nvSpPr>
        <p:spPr>
          <a:xfrm>
            <a:off x="108338" y="1397402"/>
            <a:ext cx="5874815" cy="738664"/>
          </a:xfrm>
          <a:prstGeom prst="rect">
            <a:avLst/>
          </a:prstGeom>
          <a:noFill/>
        </p:spPr>
        <p:txBody>
          <a:bodyPr wrap="square">
            <a:spAutoFit/>
          </a:bodyPr>
          <a:lstStyle/>
          <a:p>
            <a:pPr algn="ctr"/>
            <a:r>
              <a:rPr lang="en-GB" sz="1400" dirty="0">
                <a:solidFill>
                  <a:schemeClr val="bg1"/>
                </a:solidFill>
                <a:ea typeface="Inter" panose="020B0604020202020204" charset="0"/>
              </a:rPr>
              <a:t>Have I checked whether the use of Gen AI aligns with my school’s policies on technology, data protection, and safeguarding?</a:t>
            </a:r>
          </a:p>
          <a:p>
            <a:pPr algn="ctr"/>
            <a:r>
              <a:rPr lang="en-GB" sz="1400" i="1" dirty="0">
                <a:solidFill>
                  <a:schemeClr val="bg1"/>
                </a:solidFill>
                <a:ea typeface="Inter" panose="020B0604020202020204" charset="0"/>
              </a:rPr>
              <a:t>Governance &amp; Compliance</a:t>
            </a:r>
          </a:p>
        </p:txBody>
      </p:sp>
      <p:sp>
        <p:nvSpPr>
          <p:cNvPr id="43" name="TextBox 42">
            <a:extLst>
              <a:ext uri="{FF2B5EF4-FFF2-40B4-BE49-F238E27FC236}">
                <a16:creationId xmlns:a16="http://schemas.microsoft.com/office/drawing/2014/main" id="{9A782BB8-4952-89BE-F671-B1BCA69BB7EC}"/>
              </a:ext>
            </a:extLst>
          </p:cNvPr>
          <p:cNvSpPr txBox="1"/>
          <p:nvPr/>
        </p:nvSpPr>
        <p:spPr>
          <a:xfrm>
            <a:off x="6801573" y="1419208"/>
            <a:ext cx="5453883" cy="738664"/>
          </a:xfrm>
          <a:prstGeom prst="rect">
            <a:avLst/>
          </a:prstGeom>
          <a:noFill/>
        </p:spPr>
        <p:txBody>
          <a:bodyPr wrap="square">
            <a:spAutoFit/>
          </a:bodyPr>
          <a:lstStyle/>
          <a:p>
            <a:pPr algn="ctr"/>
            <a:r>
              <a:rPr lang="en-GB" sz="1400" dirty="0">
                <a:solidFill>
                  <a:schemeClr val="bg1"/>
                </a:solidFill>
                <a:ea typeface="Inter" panose="020B0604020202020204" charset="0"/>
              </a:rPr>
              <a:t>Is this Gen AI tool educationally sound, age-appropriate, suitable for the subject and aligned with the </a:t>
            </a:r>
            <a:r>
              <a:rPr lang="en-GB" sz="1400" b="1" dirty="0">
                <a:solidFill>
                  <a:schemeClr val="bg1"/>
                </a:solidFill>
                <a:ea typeface="Inter" panose="020B0604020202020204" charset="0"/>
                <a:hlinkClick r:id="rId16">
                  <a:extLst>
                    <a:ext uri="{A12FA001-AC4F-418D-AE19-62706E023703}">
                      <ahyp:hlinkClr xmlns:ahyp="http://schemas.microsoft.com/office/drawing/2018/hyperlinkcolor" val="tx"/>
                    </a:ext>
                  </a:extLst>
                </a:hlinkClick>
              </a:rPr>
              <a:t>National Curriculum</a:t>
            </a:r>
            <a:r>
              <a:rPr lang="en-GB" sz="1400" dirty="0">
                <a:solidFill>
                  <a:schemeClr val="bg1"/>
                </a:solidFill>
                <a:ea typeface="Inter" panose="020B0604020202020204" charset="0"/>
              </a:rPr>
              <a:t>?</a:t>
            </a:r>
          </a:p>
          <a:p>
            <a:pPr algn="ctr"/>
            <a:r>
              <a:rPr lang="en-GB" sz="1400" i="1" dirty="0">
                <a:solidFill>
                  <a:schemeClr val="bg1"/>
                </a:solidFill>
                <a:ea typeface="Inter" panose="020B0604020202020204" charset="0"/>
              </a:rPr>
              <a:t>Pedagogical suitability</a:t>
            </a:r>
          </a:p>
        </p:txBody>
      </p:sp>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15838F43-205A-3CBA-D6B7-C485C7AFC662}"/>
                  </a:ext>
                </a:extLst>
              </p:cNvPr>
              <p:cNvSpPr txBox="1"/>
              <p:nvPr/>
            </p:nvSpPr>
            <p:spPr>
              <a:xfrm>
                <a:off x="16339763" y="9942611"/>
                <a:ext cx="1936428" cy="276999"/>
              </a:xfrm>
              <a:prstGeom prst="rect">
                <a:avLst/>
              </a:prstGeom>
              <a:noFill/>
            </p:spPr>
            <p:txBody>
              <a:bodyPr wrap="none" lIns="0" tIns="0" rIns="0" bIns="0" rtlCol="0">
                <a:spAutoFit/>
              </a:bodyPr>
              <a:lstStyle/>
              <a:p>
                <a:r>
                  <a:rPr lang="en-GB" dirty="0"/>
                  <a:t> </a:t>
                </a:r>
                <a14:m>
                  <m:oMath xmlns:m="http://schemas.openxmlformats.org/officeDocument/2006/math">
                    <m:r>
                      <a:rPr lang="en-GB" i="1">
                        <a:latin typeface="Cambria Math" panose="02040503050406030204" pitchFamily="18" charset="0"/>
                      </a:rPr>
                      <m:t>© </m:t>
                    </m:r>
                    <m:r>
                      <a:rPr lang="en-GB" i="1">
                        <a:latin typeface="Cambria Math" panose="02040503050406030204" pitchFamily="18" charset="0"/>
                      </a:rPr>
                      <m:t>𝑆𝑖𝑚𝑜𝑛</m:t>
                    </m:r>
                    <m:r>
                      <a:rPr lang="en-GB" i="1">
                        <a:latin typeface="Cambria Math" panose="02040503050406030204" pitchFamily="18" charset="0"/>
                      </a:rPr>
                      <m:t> </m:t>
                    </m:r>
                    <m:r>
                      <a:rPr lang="en-GB" i="1">
                        <a:latin typeface="Cambria Math" panose="02040503050406030204" pitchFamily="18" charset="0"/>
                      </a:rPr>
                      <m:t>𝐿𝑒𝑎</m:t>
                    </m:r>
                    <m:r>
                      <a:rPr lang="en-GB" i="1">
                        <a:latin typeface="Cambria Math" panose="02040503050406030204" pitchFamily="18" charset="0"/>
                      </a:rPr>
                      <m:t> 2026</m:t>
                    </m:r>
                  </m:oMath>
                </a14:m>
                <a:endParaRPr lang="en-GB" dirty="0"/>
              </a:p>
            </p:txBody>
          </p:sp>
        </mc:Choice>
        <mc:Fallback xmlns="">
          <p:sp>
            <p:nvSpPr>
              <p:cNvPr id="44" name="TextBox 43">
                <a:extLst>
                  <a:ext uri="{FF2B5EF4-FFF2-40B4-BE49-F238E27FC236}">
                    <a16:creationId xmlns:a16="http://schemas.microsoft.com/office/drawing/2014/main" id="{15838F43-205A-3CBA-D6B7-C485C7AFC662}"/>
                  </a:ext>
                </a:extLst>
              </p:cNvPr>
              <p:cNvSpPr txBox="1">
                <a:spLocks noRot="1" noChangeAspect="1" noMove="1" noResize="1" noEditPoints="1" noAdjustHandles="1" noChangeArrowheads="1" noChangeShapeType="1" noTextEdit="1"/>
              </p:cNvSpPr>
              <p:nvPr/>
            </p:nvSpPr>
            <p:spPr>
              <a:xfrm>
                <a:off x="16339763" y="9942611"/>
                <a:ext cx="1936428" cy="276999"/>
              </a:xfrm>
              <a:prstGeom prst="rect">
                <a:avLst/>
              </a:prstGeom>
              <a:blipFill>
                <a:blip r:embed="rId17"/>
                <a:stretch>
                  <a:fillRect l="-1572" r="-3459" b="-15556"/>
                </a:stretch>
              </a:blipFill>
            </p:spPr>
            <p:txBody>
              <a:bodyPr/>
              <a:lstStyle/>
              <a:p>
                <a:r>
                  <a:rPr lang="en-GB">
                    <a:noFill/>
                  </a:rPr>
                  <a:t> </a:t>
                </a:r>
              </a:p>
            </p:txBody>
          </p:sp>
        </mc:Fallback>
      </mc:AlternateContent>
      <p:sp>
        <p:nvSpPr>
          <p:cNvPr id="49" name="TextBox 48">
            <a:extLst>
              <a:ext uri="{FF2B5EF4-FFF2-40B4-BE49-F238E27FC236}">
                <a16:creationId xmlns:a16="http://schemas.microsoft.com/office/drawing/2014/main" id="{7B85EC39-62D5-0C35-C2F8-9FAEBD66D228}"/>
              </a:ext>
            </a:extLst>
          </p:cNvPr>
          <p:cNvSpPr txBox="1"/>
          <p:nvPr/>
        </p:nvSpPr>
        <p:spPr>
          <a:xfrm>
            <a:off x="13060345" y="1428176"/>
            <a:ext cx="5264234" cy="738664"/>
          </a:xfrm>
          <a:prstGeom prst="rect">
            <a:avLst/>
          </a:prstGeom>
          <a:noFill/>
        </p:spPr>
        <p:txBody>
          <a:bodyPr wrap="square">
            <a:spAutoFit/>
          </a:bodyPr>
          <a:lstStyle/>
          <a:p>
            <a:pPr algn="ctr"/>
            <a:r>
              <a:rPr lang="en-GB" sz="1400" dirty="0">
                <a:solidFill>
                  <a:schemeClr val="bg1"/>
                </a:solidFill>
                <a:ea typeface="Inter" panose="020B0604020202020204" charset="0"/>
              </a:rPr>
              <a:t>Am I using Gen AI in a way that respects student autonomy, academic integrity, and professional transparency?</a:t>
            </a:r>
          </a:p>
          <a:p>
            <a:pPr algn="ctr"/>
            <a:r>
              <a:rPr lang="en-GB" sz="1400" i="1" dirty="0">
                <a:solidFill>
                  <a:schemeClr val="bg1"/>
                </a:solidFill>
                <a:ea typeface="Inter" panose="020B0604020202020204" charset="0"/>
              </a:rPr>
              <a:t>Ethical Professionalism</a:t>
            </a:r>
          </a:p>
        </p:txBody>
      </p:sp>
      <p:sp>
        <p:nvSpPr>
          <p:cNvPr id="66" name="Freeform 78">
            <a:extLst>
              <a:ext uri="{FF2B5EF4-FFF2-40B4-BE49-F238E27FC236}">
                <a16:creationId xmlns:a16="http://schemas.microsoft.com/office/drawing/2014/main" id="{F46DD1C3-0E89-0421-CD62-BC82D2E3F114}"/>
              </a:ext>
            </a:extLst>
          </p:cNvPr>
          <p:cNvSpPr/>
          <p:nvPr/>
        </p:nvSpPr>
        <p:spPr>
          <a:xfrm>
            <a:off x="14105660" y="-17620"/>
            <a:ext cx="656741" cy="630233"/>
          </a:xfrm>
          <a:custGeom>
            <a:avLst/>
            <a:gdLst/>
            <a:ahLst/>
            <a:cxnLst/>
            <a:rect l="l" t="t" r="r" b="b"/>
            <a:pathLst>
              <a:path w="1254810" h="1507279">
                <a:moveTo>
                  <a:pt x="0" y="0"/>
                </a:moveTo>
                <a:lnTo>
                  <a:pt x="1254810" y="0"/>
                </a:lnTo>
                <a:lnTo>
                  <a:pt x="1254810" y="1507279"/>
                </a:lnTo>
                <a:lnTo>
                  <a:pt x="0" y="1507279"/>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GB"/>
          </a:p>
        </p:txBody>
      </p:sp>
      <p:sp>
        <p:nvSpPr>
          <p:cNvPr id="15" name="TextBox 15"/>
          <p:cNvSpPr txBox="1"/>
          <p:nvPr/>
        </p:nvSpPr>
        <p:spPr>
          <a:xfrm>
            <a:off x="2261112" y="9758357"/>
            <a:ext cx="14097777" cy="660309"/>
          </a:xfrm>
          <a:prstGeom prst="rect">
            <a:avLst/>
          </a:prstGeom>
          <a:solidFill>
            <a:srgbClr val="002060"/>
          </a:solidFill>
        </p:spPr>
        <p:txBody>
          <a:bodyPr lIns="11468" tIns="11468" rIns="11468" bIns="11468" rtlCol="0" anchor="ctr"/>
          <a:lstStyle/>
          <a:p>
            <a:pPr algn="ctr">
              <a:lnSpc>
                <a:spcPts val="2322"/>
              </a:lnSpc>
            </a:pPr>
            <a:r>
              <a:rPr lang="en-US" sz="2111" b="1" dirty="0">
                <a:solidFill>
                  <a:schemeClr val="bg1"/>
                </a:solidFill>
                <a:latin typeface="Open Sans Bold"/>
                <a:ea typeface="Open Sans Bold"/>
                <a:cs typeface="Open Sans Bold"/>
                <a:sym typeface="Open Sans Bold"/>
              </a:rPr>
              <a:t>UNDERPINNED BY TEACHER KNOWLEDGE, CRITICAL THINKING AND JUDGEMENT</a:t>
            </a:r>
          </a:p>
        </p:txBody>
      </p:sp>
      <p:sp>
        <p:nvSpPr>
          <p:cNvPr id="83" name="Rectangle 1">
            <a:extLst>
              <a:ext uri="{FF2B5EF4-FFF2-40B4-BE49-F238E27FC236}">
                <a16:creationId xmlns:a16="http://schemas.microsoft.com/office/drawing/2014/main" id="{D698D383-5FDE-68DA-259F-0FA8B867FC9A}"/>
              </a:ext>
            </a:extLst>
          </p:cNvPr>
          <p:cNvSpPr>
            <a:spLocks noChangeArrowheads="1"/>
          </p:cNvSpPr>
          <p:nvPr/>
        </p:nvSpPr>
        <p:spPr bwMode="auto">
          <a:xfrm>
            <a:off x="2426188" y="6879462"/>
            <a:ext cx="3581981" cy="2759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a:lnSpc>
                <a:spcPts val="1319"/>
              </a:lnSpc>
            </a:pPr>
            <a:endParaRPr lang="en-US" b="1" dirty="0">
              <a:solidFill>
                <a:srgbClr val="000000"/>
              </a:solidFill>
              <a:ea typeface="Inter Bold"/>
              <a:cs typeface="Inter Bold"/>
              <a:sym typeface="Inter Bold"/>
            </a:endParaRPr>
          </a:p>
          <a:p>
            <a:pPr marL="139263" lvl="1">
              <a:lnSpc>
                <a:spcPts val="1289"/>
              </a:lnSpc>
            </a:pPr>
            <a:r>
              <a:rPr lang="en-GB" sz="1400" dirty="0">
                <a:ea typeface="Inter" panose="020B0604020202020204" charset="0"/>
              </a:rPr>
              <a:t>Gather essential context before engaging Gen AI:</a:t>
            </a:r>
          </a:p>
          <a:p>
            <a:pPr marL="139263" lvl="1">
              <a:lnSpc>
                <a:spcPts val="1289"/>
              </a:lnSpc>
            </a:pPr>
            <a:endParaRPr lang="en-GB" sz="1400" dirty="0">
              <a:ea typeface="Inter" panose="020B0604020202020204" charset="0"/>
            </a:endParaRPr>
          </a:p>
          <a:p>
            <a:pPr marL="425028" lvl="1" indent="-285765">
              <a:lnSpc>
                <a:spcPts val="1289"/>
              </a:lnSpc>
              <a:buFont typeface="Arial" panose="020B0604020202020204" pitchFamily="34" charset="0"/>
              <a:buChar char="•"/>
            </a:pPr>
            <a:r>
              <a:rPr lang="en-GB" sz="1400" dirty="0">
                <a:ea typeface="Inter" panose="020B0604020202020204" charset="0"/>
              </a:rPr>
              <a:t>*Student needs</a:t>
            </a:r>
          </a:p>
          <a:p>
            <a:pPr marL="139263" lvl="1">
              <a:lnSpc>
                <a:spcPts val="1289"/>
              </a:lnSpc>
            </a:pPr>
            <a:r>
              <a:rPr lang="en-GB" sz="1400" dirty="0">
                <a:ea typeface="Inter" panose="020B0604020202020204" charset="0"/>
              </a:rPr>
              <a:t> </a:t>
            </a:r>
          </a:p>
          <a:p>
            <a:pPr marL="425028" lvl="1" indent="-285765">
              <a:lnSpc>
                <a:spcPts val="1289"/>
              </a:lnSpc>
              <a:buFont typeface="Arial" panose="020B0604020202020204" pitchFamily="34" charset="0"/>
              <a:buChar char="•"/>
            </a:pPr>
            <a:r>
              <a:rPr lang="en-GB" sz="1400" dirty="0">
                <a:ea typeface="Inter" panose="020B0604020202020204" charset="0"/>
              </a:rPr>
              <a:t>Curriculum requirements</a:t>
            </a:r>
          </a:p>
          <a:p>
            <a:pPr marL="139263" lvl="1">
              <a:lnSpc>
                <a:spcPts val="1289"/>
              </a:lnSpc>
            </a:pPr>
            <a:endParaRPr lang="en-GB" sz="1400" dirty="0">
              <a:ea typeface="Inter" panose="020B0604020202020204" charset="0"/>
            </a:endParaRPr>
          </a:p>
          <a:p>
            <a:pPr marL="425028" lvl="1" indent="-285765">
              <a:lnSpc>
                <a:spcPts val="1289"/>
              </a:lnSpc>
              <a:buFont typeface="Arial" panose="020B0604020202020204" pitchFamily="34" charset="0"/>
              <a:buChar char="•"/>
            </a:pPr>
            <a:r>
              <a:rPr lang="en-GB" sz="1400" dirty="0">
                <a:ea typeface="Inter" panose="020B0604020202020204" charset="0"/>
              </a:rPr>
              <a:t>Learning objectives</a:t>
            </a:r>
          </a:p>
          <a:p>
            <a:pPr marL="139263" lvl="1">
              <a:lnSpc>
                <a:spcPts val="1289"/>
              </a:lnSpc>
            </a:pPr>
            <a:endParaRPr lang="en-GB" sz="1400" dirty="0">
              <a:ea typeface="Inter" panose="020B0604020202020204" charset="0"/>
            </a:endParaRPr>
          </a:p>
          <a:p>
            <a:pPr marL="425028" lvl="1" indent="-285765">
              <a:lnSpc>
                <a:spcPts val="1289"/>
              </a:lnSpc>
              <a:buFont typeface="Arial" panose="020B0604020202020204" pitchFamily="34" charset="0"/>
              <a:buChar char="•"/>
            </a:pPr>
            <a:r>
              <a:rPr lang="en-GB" sz="1400" dirty="0">
                <a:ea typeface="Inter" panose="020B0604020202020204" charset="0"/>
              </a:rPr>
              <a:t>*Prior assessments/ knowledge</a:t>
            </a:r>
          </a:p>
          <a:p>
            <a:pPr marL="139263" lvl="1">
              <a:lnSpc>
                <a:spcPts val="1289"/>
              </a:lnSpc>
            </a:pPr>
            <a:endParaRPr lang="en-GB" sz="1400" dirty="0">
              <a:ea typeface="Inter" panose="020B0604020202020204" charset="0"/>
            </a:endParaRPr>
          </a:p>
          <a:p>
            <a:pPr marL="425028" lvl="1" indent="-285765">
              <a:lnSpc>
                <a:spcPts val="1289"/>
              </a:lnSpc>
              <a:buFont typeface="Arial" panose="020B0604020202020204" pitchFamily="34" charset="0"/>
              <a:buChar char="•"/>
            </a:pPr>
            <a:r>
              <a:rPr lang="en-GB" sz="1400" dirty="0">
                <a:ea typeface="Inter" panose="020B0604020202020204" charset="0"/>
              </a:rPr>
              <a:t>Your subject expertise</a:t>
            </a:r>
          </a:p>
          <a:p>
            <a:pPr marL="139263" lvl="1">
              <a:lnSpc>
                <a:spcPts val="1289"/>
              </a:lnSpc>
            </a:pPr>
            <a:endParaRPr lang="en-GB" sz="1500" dirty="0">
              <a:ea typeface="Inter" panose="020B0604020202020204" charset="0"/>
            </a:endParaRPr>
          </a:p>
          <a:p>
            <a:pPr marL="139263" lvl="1">
              <a:lnSpc>
                <a:spcPts val="1289"/>
              </a:lnSpc>
            </a:pPr>
            <a:r>
              <a:rPr lang="en-GB" sz="1500" b="1" dirty="0">
                <a:solidFill>
                  <a:srgbClr val="000000"/>
                </a:solidFill>
                <a:ea typeface="Inter" panose="020B0604020202020204" charset="0"/>
                <a:cs typeface="Inter"/>
                <a:sym typeface="Inter"/>
              </a:rPr>
              <a:t> * </a:t>
            </a:r>
            <a:r>
              <a:rPr lang="en-GB" sz="1200" b="1" dirty="0"/>
              <a:t>Be aware of data protection and safeguarding obligations</a:t>
            </a:r>
            <a:endParaRPr lang="en-US" altLang="en-US" sz="1200" b="1" dirty="0">
              <a:solidFill>
                <a:schemeClr val="bg1"/>
              </a:solidFill>
              <a:latin typeface="Arial" panose="020B0604020202020204" pitchFamily="34" charset="0"/>
            </a:endParaRPr>
          </a:p>
        </p:txBody>
      </p:sp>
      <p:sp>
        <p:nvSpPr>
          <p:cNvPr id="84" name="Rectangle 1">
            <a:extLst>
              <a:ext uri="{FF2B5EF4-FFF2-40B4-BE49-F238E27FC236}">
                <a16:creationId xmlns:a16="http://schemas.microsoft.com/office/drawing/2014/main" id="{785D39FF-FBD7-2986-2AD6-2B180EC23003}"/>
              </a:ext>
            </a:extLst>
          </p:cNvPr>
          <p:cNvSpPr>
            <a:spLocks noChangeArrowheads="1"/>
          </p:cNvSpPr>
          <p:nvPr/>
        </p:nvSpPr>
        <p:spPr bwMode="auto">
          <a:xfrm>
            <a:off x="5976363" y="6826735"/>
            <a:ext cx="3368484" cy="30367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a:lnSpc>
                <a:spcPts val="1301"/>
              </a:lnSpc>
            </a:pPr>
            <a:endParaRPr lang="en-US" sz="1500" b="1" u="sng" dirty="0">
              <a:solidFill>
                <a:srgbClr val="000000"/>
              </a:solidFill>
              <a:ea typeface="Inter Bold"/>
              <a:cs typeface="Inter Bold"/>
              <a:sym typeface="Inter Bold"/>
            </a:endParaRPr>
          </a:p>
          <a:p>
            <a:pPr algn="ctr">
              <a:lnSpc>
                <a:spcPts val="1301"/>
              </a:lnSpc>
            </a:pPr>
            <a:endParaRPr lang="en-US" sz="1500" b="1" dirty="0">
              <a:solidFill>
                <a:srgbClr val="000000"/>
              </a:solidFill>
              <a:ea typeface="Inter Bold"/>
              <a:cs typeface="Inter Bold"/>
              <a:sym typeface="Inter Bold"/>
            </a:endParaRPr>
          </a:p>
          <a:p>
            <a:pPr marL="140345" lvl="1">
              <a:lnSpc>
                <a:spcPts val="1301"/>
              </a:lnSpc>
            </a:pPr>
            <a:r>
              <a:rPr lang="en-GB" sz="1400" dirty="0">
                <a:ea typeface="Inter" panose="020B0604020202020204" charset="0"/>
              </a:rPr>
              <a:t>Craft clear, specific prompts that reflect:</a:t>
            </a:r>
          </a:p>
          <a:p>
            <a:pPr marL="140345" lvl="1">
              <a:lnSpc>
                <a:spcPts val="1301"/>
              </a:lnSpc>
            </a:pPr>
            <a:endParaRPr lang="en-GB" sz="1400" dirty="0">
              <a:ea typeface="Inter" panose="020B0604020202020204" charset="0"/>
            </a:endParaRPr>
          </a:p>
          <a:p>
            <a:pPr marL="426108" lvl="1" indent="-285765">
              <a:lnSpc>
                <a:spcPts val="1301"/>
              </a:lnSpc>
              <a:buFont typeface="Arial" panose="020B0604020202020204" pitchFamily="34" charset="0"/>
              <a:buChar char="•"/>
            </a:pPr>
            <a:r>
              <a:rPr lang="en-GB" sz="1400" dirty="0">
                <a:ea typeface="Inter" panose="020B0604020202020204" charset="0"/>
              </a:rPr>
              <a:t>Pedagogical intent</a:t>
            </a:r>
          </a:p>
          <a:p>
            <a:pPr marL="426108" lvl="1" indent="-285765">
              <a:lnSpc>
                <a:spcPts val="1301"/>
              </a:lnSpc>
              <a:buFont typeface="Arial" panose="020B0604020202020204" pitchFamily="34" charset="0"/>
              <a:buChar char="•"/>
            </a:pPr>
            <a:endParaRPr lang="en-GB" sz="1400" dirty="0">
              <a:ea typeface="Inter" panose="020B0604020202020204" charset="0"/>
            </a:endParaRPr>
          </a:p>
          <a:p>
            <a:pPr marL="426108" lvl="1" indent="-285765">
              <a:lnSpc>
                <a:spcPts val="1301"/>
              </a:lnSpc>
              <a:buFont typeface="Arial" panose="020B0604020202020204" pitchFamily="34" charset="0"/>
              <a:buChar char="•"/>
            </a:pPr>
            <a:r>
              <a:rPr lang="en-GB" sz="1400" dirty="0">
                <a:ea typeface="Inter" panose="020B0604020202020204" charset="0"/>
              </a:rPr>
              <a:t>Defining the task explicitly</a:t>
            </a:r>
          </a:p>
          <a:p>
            <a:pPr marL="426108" lvl="1" indent="-285765">
              <a:lnSpc>
                <a:spcPts val="1301"/>
              </a:lnSpc>
              <a:buFont typeface="Arial" panose="020B0604020202020204" pitchFamily="34" charset="0"/>
              <a:buChar char="•"/>
            </a:pPr>
            <a:endParaRPr lang="en-GB" sz="1400" dirty="0">
              <a:ea typeface="Inter" panose="020B0604020202020204" charset="0"/>
            </a:endParaRPr>
          </a:p>
          <a:p>
            <a:pPr marL="426108" lvl="1" indent="-285765">
              <a:lnSpc>
                <a:spcPts val="1301"/>
              </a:lnSpc>
              <a:buFont typeface="Arial" panose="020B0604020202020204" pitchFamily="34" charset="0"/>
              <a:buChar char="•"/>
            </a:pPr>
            <a:r>
              <a:rPr lang="en-GB" sz="1400" dirty="0">
                <a:ea typeface="Inter" panose="020B0604020202020204" charset="0"/>
              </a:rPr>
              <a:t>Specifying format</a:t>
            </a:r>
          </a:p>
          <a:p>
            <a:pPr marL="426108" lvl="1" indent="-285765">
              <a:lnSpc>
                <a:spcPts val="1301"/>
              </a:lnSpc>
              <a:buFont typeface="Arial" panose="020B0604020202020204" pitchFamily="34" charset="0"/>
              <a:buChar char="•"/>
            </a:pPr>
            <a:endParaRPr lang="en-US" sz="1400" dirty="0">
              <a:solidFill>
                <a:srgbClr val="000000"/>
              </a:solidFill>
              <a:ea typeface="Inter" panose="020B0604020202020204" charset="0"/>
              <a:sym typeface="Inter"/>
            </a:endParaRPr>
          </a:p>
          <a:p>
            <a:pPr marL="426108" lvl="1" indent="-285765">
              <a:lnSpc>
                <a:spcPts val="1301"/>
              </a:lnSpc>
              <a:buFont typeface="Arial" panose="020B0604020202020204" pitchFamily="34" charset="0"/>
              <a:buChar char="•"/>
            </a:pPr>
            <a:r>
              <a:rPr lang="en-US" sz="1400" dirty="0">
                <a:solidFill>
                  <a:srgbClr val="000000"/>
                </a:solidFill>
                <a:ea typeface="Inter" panose="020B0604020202020204" charset="0"/>
                <a:cs typeface="Inter"/>
                <a:sym typeface="Inter"/>
              </a:rPr>
              <a:t>Give the Gen AI a role and context</a:t>
            </a:r>
          </a:p>
          <a:p>
            <a:pPr marL="426108" lvl="1" indent="-285765">
              <a:lnSpc>
                <a:spcPts val="1301"/>
              </a:lnSpc>
              <a:buFont typeface="Arial" panose="020B0604020202020204" pitchFamily="34" charset="0"/>
              <a:buChar char="•"/>
            </a:pPr>
            <a:endParaRPr lang="en-US" sz="1400" dirty="0">
              <a:solidFill>
                <a:srgbClr val="000000"/>
              </a:solidFill>
              <a:ea typeface="Inter" panose="020B0604020202020204" charset="0"/>
              <a:cs typeface="Inter"/>
              <a:sym typeface="Inter"/>
            </a:endParaRPr>
          </a:p>
          <a:p>
            <a:pPr marL="426108" lvl="1" indent="-285765">
              <a:lnSpc>
                <a:spcPts val="1301"/>
              </a:lnSpc>
              <a:buFont typeface="Arial" panose="020B0604020202020204" pitchFamily="34" charset="0"/>
              <a:buChar char="•"/>
            </a:pPr>
            <a:r>
              <a:rPr lang="en-US" sz="1400" dirty="0">
                <a:solidFill>
                  <a:srgbClr val="000000"/>
                </a:solidFill>
                <a:ea typeface="Inter" panose="020B0604020202020204" charset="0"/>
                <a:cs typeface="Inter"/>
                <a:sym typeface="Inter"/>
              </a:rPr>
              <a:t>Examples and non-examples</a:t>
            </a:r>
          </a:p>
          <a:p>
            <a:pPr marL="140345" lvl="1">
              <a:lnSpc>
                <a:spcPts val="1301"/>
              </a:lnSpc>
            </a:pPr>
            <a:endParaRPr lang="en-US" sz="1400" dirty="0">
              <a:solidFill>
                <a:srgbClr val="000000"/>
              </a:solidFill>
              <a:ea typeface="Inter" panose="020B0604020202020204" charset="0"/>
              <a:cs typeface="Inter"/>
              <a:sym typeface="Inter"/>
            </a:endParaRPr>
          </a:p>
          <a:p>
            <a:pPr marL="426108" lvl="1" indent="-285765">
              <a:lnSpc>
                <a:spcPts val="1301"/>
              </a:lnSpc>
              <a:buFont typeface="Arial" panose="020B0604020202020204" pitchFamily="34" charset="0"/>
              <a:buChar char="•"/>
            </a:pPr>
            <a:r>
              <a:rPr lang="en-US" sz="1400" dirty="0">
                <a:solidFill>
                  <a:srgbClr val="000000"/>
                </a:solidFill>
                <a:ea typeface="Inter" panose="020B0604020202020204" charset="0"/>
                <a:cs typeface="Inter"/>
                <a:sym typeface="Inter"/>
              </a:rPr>
              <a:t>Embed your own thinking</a:t>
            </a:r>
          </a:p>
          <a:p>
            <a:pPr algn="ctr">
              <a:lnSpc>
                <a:spcPts val="1319"/>
              </a:lnSpc>
            </a:pPr>
            <a:endParaRPr lang="en-US" b="1" dirty="0">
              <a:solidFill>
                <a:srgbClr val="000000"/>
              </a:solidFill>
              <a:ea typeface="Inter Bold"/>
              <a:cs typeface="Inter Bold"/>
              <a:sym typeface="Inter Bold"/>
            </a:endParaRPr>
          </a:p>
          <a:p>
            <a:pPr lvl="0" eaLnBrk="0" fontAlgn="base" hangingPunct="0">
              <a:spcBef>
                <a:spcPct val="0"/>
              </a:spcBef>
              <a:spcAft>
                <a:spcPct val="0"/>
              </a:spcAft>
            </a:pPr>
            <a:endParaRPr lang="en-US" altLang="en-US" dirty="0">
              <a:solidFill>
                <a:schemeClr val="bg1"/>
              </a:solidFill>
              <a:latin typeface="Arial" panose="020B0604020202020204" pitchFamily="34" charset="0"/>
            </a:endParaRPr>
          </a:p>
        </p:txBody>
      </p:sp>
      <p:sp>
        <p:nvSpPr>
          <p:cNvPr id="89" name="Rectangle 88">
            <a:extLst>
              <a:ext uri="{FF2B5EF4-FFF2-40B4-BE49-F238E27FC236}">
                <a16:creationId xmlns:a16="http://schemas.microsoft.com/office/drawing/2014/main" id="{36C48321-EFB0-3171-AF1A-B5372A2CC972}"/>
              </a:ext>
            </a:extLst>
          </p:cNvPr>
          <p:cNvSpPr/>
          <p:nvPr/>
        </p:nvSpPr>
        <p:spPr>
          <a:xfrm>
            <a:off x="120478" y="2412371"/>
            <a:ext cx="2126180" cy="996251"/>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TextBox 79"/>
          <p:cNvSpPr txBox="1"/>
          <p:nvPr/>
        </p:nvSpPr>
        <p:spPr>
          <a:xfrm>
            <a:off x="278457" y="2494239"/>
            <a:ext cx="1870248" cy="996811"/>
          </a:xfrm>
          <a:prstGeom prst="rect">
            <a:avLst/>
          </a:prstGeom>
        </p:spPr>
        <p:txBody>
          <a:bodyPr wrap="square" lIns="0" tIns="0" rIns="0" bIns="0" rtlCol="0" anchor="t">
            <a:spAutoFit/>
          </a:bodyPr>
          <a:lstStyle/>
          <a:p>
            <a:pPr algn="ctr">
              <a:lnSpc>
                <a:spcPts val="2118"/>
              </a:lnSpc>
            </a:pPr>
            <a:r>
              <a:rPr lang="en-US" sz="2100" b="1" dirty="0">
                <a:solidFill>
                  <a:srgbClr val="FFFFFF"/>
                </a:solidFill>
                <a:latin typeface="Inter Bold"/>
                <a:ea typeface="Inter Bold"/>
                <a:cs typeface="Inter Bold"/>
                <a:sym typeface="Inter Bold"/>
              </a:rPr>
              <a:t>INTERNAL-FACING CHECKPOINT</a:t>
            </a:r>
          </a:p>
          <a:p>
            <a:pPr algn="ctr">
              <a:lnSpc>
                <a:spcPts val="1319"/>
              </a:lnSpc>
            </a:pPr>
            <a:endParaRPr lang="en-US" sz="2118" b="1" dirty="0">
              <a:solidFill>
                <a:srgbClr val="FFFFFF"/>
              </a:solidFill>
              <a:latin typeface="Inter Bold"/>
              <a:ea typeface="Inter Bold"/>
              <a:cs typeface="Inter Bold"/>
              <a:sym typeface="Inter Bold"/>
            </a:endParaRPr>
          </a:p>
        </p:txBody>
      </p:sp>
      <p:sp>
        <p:nvSpPr>
          <p:cNvPr id="56" name="Frame 55">
            <a:extLst>
              <a:ext uri="{FF2B5EF4-FFF2-40B4-BE49-F238E27FC236}">
                <a16:creationId xmlns:a16="http://schemas.microsoft.com/office/drawing/2014/main" id="{8EA07CF7-A5C7-056E-7E87-81A8FA79E0DE}"/>
              </a:ext>
            </a:extLst>
          </p:cNvPr>
          <p:cNvSpPr/>
          <p:nvPr/>
        </p:nvSpPr>
        <p:spPr>
          <a:xfrm>
            <a:off x="2585333" y="6972567"/>
            <a:ext cx="3249948" cy="2752935"/>
          </a:xfrm>
          <a:prstGeom prst="frame">
            <a:avLst>
              <a:gd name="adj1" fmla="val 826"/>
            </a:avLst>
          </a:prstGeom>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700">
              <a:solidFill>
                <a:schemeClr val="tx1"/>
              </a:solidFill>
            </a:endParaRPr>
          </a:p>
        </p:txBody>
      </p:sp>
      <p:sp>
        <p:nvSpPr>
          <p:cNvPr id="57" name="Frame 56">
            <a:extLst>
              <a:ext uri="{FF2B5EF4-FFF2-40B4-BE49-F238E27FC236}">
                <a16:creationId xmlns:a16="http://schemas.microsoft.com/office/drawing/2014/main" id="{43D5C466-FD2E-A643-8E75-527863C6D5B6}"/>
              </a:ext>
            </a:extLst>
          </p:cNvPr>
          <p:cNvSpPr/>
          <p:nvPr/>
        </p:nvSpPr>
        <p:spPr>
          <a:xfrm>
            <a:off x="13297113" y="6956505"/>
            <a:ext cx="3544503" cy="2752935"/>
          </a:xfrm>
          <a:prstGeom prst="frame">
            <a:avLst>
              <a:gd name="adj1" fmla="val 826"/>
            </a:avLst>
          </a:prstGeom>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700">
              <a:solidFill>
                <a:schemeClr val="tx1"/>
              </a:solidFill>
            </a:endParaRPr>
          </a:p>
        </p:txBody>
      </p:sp>
      <p:sp>
        <p:nvSpPr>
          <p:cNvPr id="58" name="Frame 57">
            <a:extLst>
              <a:ext uri="{FF2B5EF4-FFF2-40B4-BE49-F238E27FC236}">
                <a16:creationId xmlns:a16="http://schemas.microsoft.com/office/drawing/2014/main" id="{D5F1AB31-640D-2599-7632-6439A26DFD33}"/>
              </a:ext>
            </a:extLst>
          </p:cNvPr>
          <p:cNvSpPr/>
          <p:nvPr/>
        </p:nvSpPr>
        <p:spPr>
          <a:xfrm>
            <a:off x="9508181" y="6956505"/>
            <a:ext cx="3635315" cy="2752935"/>
          </a:xfrm>
          <a:prstGeom prst="frame">
            <a:avLst>
              <a:gd name="adj1" fmla="val 826"/>
            </a:avLst>
          </a:prstGeom>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700">
              <a:solidFill>
                <a:schemeClr val="tx1"/>
              </a:solidFill>
            </a:endParaRPr>
          </a:p>
        </p:txBody>
      </p:sp>
      <p:sp>
        <p:nvSpPr>
          <p:cNvPr id="59" name="Frame 58">
            <a:extLst>
              <a:ext uri="{FF2B5EF4-FFF2-40B4-BE49-F238E27FC236}">
                <a16:creationId xmlns:a16="http://schemas.microsoft.com/office/drawing/2014/main" id="{A3FA91A2-5292-DFFE-AAA4-E3465A936E4E}"/>
              </a:ext>
            </a:extLst>
          </p:cNvPr>
          <p:cNvSpPr/>
          <p:nvPr/>
        </p:nvSpPr>
        <p:spPr>
          <a:xfrm>
            <a:off x="6007944" y="6990636"/>
            <a:ext cx="3249948" cy="2752935"/>
          </a:xfrm>
          <a:prstGeom prst="frame">
            <a:avLst>
              <a:gd name="adj1" fmla="val 826"/>
            </a:avLst>
          </a:prstGeom>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700">
              <a:solidFill>
                <a:schemeClr val="tx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1024619" y="9690167"/>
            <a:ext cx="9028500" cy="457765"/>
            <a:chOff x="0" y="0"/>
            <a:chExt cx="4274726" cy="169123"/>
          </a:xfrm>
          <a:solidFill>
            <a:srgbClr val="00B050"/>
          </a:solidFill>
        </p:grpSpPr>
        <p:sp>
          <p:nvSpPr>
            <p:cNvPr id="4" name="Freeform 4"/>
            <p:cNvSpPr/>
            <p:nvPr/>
          </p:nvSpPr>
          <p:spPr>
            <a:xfrm>
              <a:off x="0" y="0"/>
              <a:ext cx="4274726" cy="169123"/>
            </a:xfrm>
            <a:custGeom>
              <a:avLst/>
              <a:gdLst/>
              <a:ahLst/>
              <a:cxnLst/>
              <a:rect l="l" t="t" r="r" b="b"/>
              <a:pathLst>
                <a:path w="4274726" h="169123">
                  <a:moveTo>
                    <a:pt x="19080" y="0"/>
                  </a:moveTo>
                  <a:lnTo>
                    <a:pt x="4255646" y="0"/>
                  </a:lnTo>
                  <a:cubicBezTo>
                    <a:pt x="4266183" y="0"/>
                    <a:pt x="4274726" y="8542"/>
                    <a:pt x="4274726" y="19080"/>
                  </a:cubicBezTo>
                  <a:lnTo>
                    <a:pt x="4274726" y="150043"/>
                  </a:lnTo>
                  <a:cubicBezTo>
                    <a:pt x="4274726" y="160581"/>
                    <a:pt x="4266183" y="169123"/>
                    <a:pt x="4255646" y="169123"/>
                  </a:cubicBezTo>
                  <a:lnTo>
                    <a:pt x="19080" y="169123"/>
                  </a:lnTo>
                  <a:cubicBezTo>
                    <a:pt x="8542" y="169123"/>
                    <a:pt x="0" y="160581"/>
                    <a:pt x="0" y="150043"/>
                  </a:cubicBezTo>
                  <a:lnTo>
                    <a:pt x="0" y="19080"/>
                  </a:lnTo>
                  <a:cubicBezTo>
                    <a:pt x="0" y="8542"/>
                    <a:pt x="8542" y="0"/>
                    <a:pt x="19080" y="0"/>
                  </a:cubicBezTo>
                  <a:close/>
                </a:path>
              </a:pathLst>
            </a:custGeom>
            <a:grpFill/>
          </p:spPr>
          <p:txBody>
            <a:bodyPr/>
            <a:lstStyle/>
            <a:p>
              <a:endParaRPr lang="en-GB"/>
            </a:p>
          </p:txBody>
        </p:sp>
        <p:sp>
          <p:nvSpPr>
            <p:cNvPr id="5" name="TextBox 5"/>
            <p:cNvSpPr txBox="1"/>
            <p:nvPr/>
          </p:nvSpPr>
          <p:spPr>
            <a:xfrm>
              <a:off x="0" y="-38100"/>
              <a:ext cx="4274726" cy="207223"/>
            </a:xfrm>
            <a:prstGeom prst="rect">
              <a:avLst/>
            </a:prstGeom>
            <a:grpFill/>
          </p:spPr>
          <p:txBody>
            <a:bodyPr lIns="50800" tIns="50800" rIns="50800" bIns="50800" rtlCol="0" anchor="ctr"/>
            <a:lstStyle/>
            <a:p>
              <a:pPr algn="ctr">
                <a:lnSpc>
                  <a:spcPts val="2659"/>
                </a:lnSpc>
                <a:spcBef>
                  <a:spcPct val="0"/>
                </a:spcBef>
              </a:pPr>
              <a:r>
                <a:rPr lang="en-GB" sz="2800" b="1" dirty="0">
                  <a:solidFill>
                    <a:schemeClr val="bg1"/>
                  </a:solidFill>
                </a:rPr>
                <a:t>ANALYSE, PREPARE, ENACT, ASSESS</a:t>
              </a:r>
              <a:endParaRPr sz="2800" b="1" dirty="0">
                <a:solidFill>
                  <a:schemeClr val="bg1"/>
                </a:solidFill>
              </a:endParaRPr>
            </a:p>
          </p:txBody>
        </p:sp>
      </p:grpSp>
      <p:grpSp>
        <p:nvGrpSpPr>
          <p:cNvPr id="6" name="Group 6"/>
          <p:cNvGrpSpPr/>
          <p:nvPr/>
        </p:nvGrpSpPr>
        <p:grpSpPr>
          <a:xfrm rot="-5400000">
            <a:off x="1305608" y="3060924"/>
            <a:ext cx="2195188" cy="2757164"/>
            <a:chOff x="0" y="0"/>
            <a:chExt cx="578157" cy="726167"/>
          </a:xfrm>
        </p:grpSpPr>
        <p:sp>
          <p:nvSpPr>
            <p:cNvPr id="7" name="Freeform 7"/>
            <p:cNvSpPr/>
            <p:nvPr/>
          </p:nvSpPr>
          <p:spPr>
            <a:xfrm>
              <a:off x="0" y="0"/>
              <a:ext cx="578157" cy="726167"/>
            </a:xfrm>
            <a:custGeom>
              <a:avLst/>
              <a:gdLst/>
              <a:ahLst/>
              <a:cxnLst/>
              <a:rect l="l" t="t" r="r" b="b"/>
              <a:pathLst>
                <a:path w="578157" h="726167">
                  <a:moveTo>
                    <a:pt x="148124" y="0"/>
                  </a:moveTo>
                  <a:lnTo>
                    <a:pt x="430032" y="0"/>
                  </a:lnTo>
                  <a:cubicBezTo>
                    <a:pt x="469317" y="0"/>
                    <a:pt x="506993" y="15606"/>
                    <a:pt x="534772" y="43385"/>
                  </a:cubicBezTo>
                  <a:cubicBezTo>
                    <a:pt x="562551" y="71163"/>
                    <a:pt x="578157" y="108839"/>
                    <a:pt x="578157" y="148124"/>
                  </a:cubicBezTo>
                  <a:lnTo>
                    <a:pt x="578157" y="578042"/>
                  </a:lnTo>
                  <a:cubicBezTo>
                    <a:pt x="578157" y="617327"/>
                    <a:pt x="562551" y="655003"/>
                    <a:pt x="534772" y="682782"/>
                  </a:cubicBezTo>
                  <a:cubicBezTo>
                    <a:pt x="506993" y="710561"/>
                    <a:pt x="469317" y="726167"/>
                    <a:pt x="430032" y="726167"/>
                  </a:cubicBezTo>
                  <a:lnTo>
                    <a:pt x="148124" y="726167"/>
                  </a:lnTo>
                  <a:cubicBezTo>
                    <a:pt x="108839" y="726167"/>
                    <a:pt x="71163" y="710561"/>
                    <a:pt x="43385" y="682782"/>
                  </a:cubicBezTo>
                  <a:cubicBezTo>
                    <a:pt x="15606" y="655003"/>
                    <a:pt x="0" y="617327"/>
                    <a:pt x="0" y="578042"/>
                  </a:cubicBezTo>
                  <a:lnTo>
                    <a:pt x="0" y="148124"/>
                  </a:lnTo>
                  <a:cubicBezTo>
                    <a:pt x="0" y="108839"/>
                    <a:pt x="15606" y="71163"/>
                    <a:pt x="43385" y="43385"/>
                  </a:cubicBezTo>
                  <a:cubicBezTo>
                    <a:pt x="71163" y="15606"/>
                    <a:pt x="108839" y="0"/>
                    <a:pt x="148124" y="0"/>
                  </a:cubicBezTo>
                  <a:close/>
                </a:path>
              </a:pathLst>
            </a:custGeom>
            <a:solidFill>
              <a:srgbClr val="172E73"/>
            </a:solidFill>
          </p:spPr>
          <p:txBody>
            <a:bodyPr/>
            <a:lstStyle/>
            <a:p>
              <a:endParaRPr lang="en-GB"/>
            </a:p>
          </p:txBody>
        </p:sp>
        <p:sp>
          <p:nvSpPr>
            <p:cNvPr id="8" name="TextBox 8"/>
            <p:cNvSpPr txBox="1"/>
            <p:nvPr/>
          </p:nvSpPr>
          <p:spPr>
            <a:xfrm>
              <a:off x="0" y="-38100"/>
              <a:ext cx="578157" cy="764267"/>
            </a:xfrm>
            <a:prstGeom prst="rect">
              <a:avLst/>
            </a:prstGeom>
          </p:spPr>
          <p:txBody>
            <a:bodyPr lIns="50800" tIns="50800" rIns="50800" bIns="50800" rtlCol="0" anchor="ctr"/>
            <a:lstStyle/>
            <a:p>
              <a:pPr algn="ctr">
                <a:lnSpc>
                  <a:spcPts val="2659"/>
                </a:lnSpc>
                <a:spcBef>
                  <a:spcPct val="0"/>
                </a:spcBef>
              </a:pPr>
              <a:endParaRPr/>
            </a:p>
          </p:txBody>
        </p:sp>
      </p:grpSp>
      <p:grpSp>
        <p:nvGrpSpPr>
          <p:cNvPr id="9" name="Group 9"/>
          <p:cNvGrpSpPr/>
          <p:nvPr/>
        </p:nvGrpSpPr>
        <p:grpSpPr>
          <a:xfrm rot="-5400000">
            <a:off x="2073365" y="1548585"/>
            <a:ext cx="659674" cy="2757164"/>
            <a:chOff x="0" y="0"/>
            <a:chExt cx="173741" cy="726167"/>
          </a:xfrm>
        </p:grpSpPr>
        <p:sp>
          <p:nvSpPr>
            <p:cNvPr id="10" name="Freeform 10"/>
            <p:cNvSpPr/>
            <p:nvPr/>
          </p:nvSpPr>
          <p:spPr>
            <a:xfrm>
              <a:off x="0" y="0"/>
              <a:ext cx="173741" cy="726167"/>
            </a:xfrm>
            <a:custGeom>
              <a:avLst/>
              <a:gdLst/>
              <a:ahLst/>
              <a:cxnLst/>
              <a:rect l="l" t="t" r="r" b="b"/>
              <a:pathLst>
                <a:path w="173741" h="726167">
                  <a:moveTo>
                    <a:pt x="0" y="0"/>
                  </a:moveTo>
                  <a:lnTo>
                    <a:pt x="173741" y="0"/>
                  </a:lnTo>
                  <a:lnTo>
                    <a:pt x="173741" y="726167"/>
                  </a:lnTo>
                  <a:lnTo>
                    <a:pt x="0" y="726167"/>
                  </a:lnTo>
                  <a:close/>
                </a:path>
              </a:pathLst>
            </a:custGeom>
            <a:solidFill>
              <a:srgbClr val="78BFEA"/>
            </a:solidFill>
          </p:spPr>
          <p:txBody>
            <a:bodyPr/>
            <a:lstStyle/>
            <a:p>
              <a:endParaRPr lang="en-GB"/>
            </a:p>
          </p:txBody>
        </p:sp>
        <p:sp>
          <p:nvSpPr>
            <p:cNvPr id="11" name="TextBox 11"/>
            <p:cNvSpPr txBox="1"/>
            <p:nvPr/>
          </p:nvSpPr>
          <p:spPr>
            <a:xfrm>
              <a:off x="0" y="-38100"/>
              <a:ext cx="173741" cy="764267"/>
            </a:xfrm>
            <a:prstGeom prst="rect">
              <a:avLst/>
            </a:prstGeom>
          </p:spPr>
          <p:txBody>
            <a:bodyPr lIns="50800" tIns="50800" rIns="50800" bIns="50800" rtlCol="0" anchor="ctr"/>
            <a:lstStyle/>
            <a:p>
              <a:pPr algn="ctr">
                <a:lnSpc>
                  <a:spcPts val="2659"/>
                </a:lnSpc>
                <a:spcBef>
                  <a:spcPct val="0"/>
                </a:spcBef>
              </a:pPr>
              <a:endParaRPr/>
            </a:p>
          </p:txBody>
        </p:sp>
      </p:grpSp>
      <p:grpSp>
        <p:nvGrpSpPr>
          <p:cNvPr id="12" name="Group 12"/>
          <p:cNvGrpSpPr/>
          <p:nvPr/>
        </p:nvGrpSpPr>
        <p:grpSpPr>
          <a:xfrm rot="-5400000">
            <a:off x="8884806" y="144372"/>
            <a:ext cx="1380613" cy="1738997"/>
            <a:chOff x="0" y="0"/>
            <a:chExt cx="363618" cy="458007"/>
          </a:xfrm>
        </p:grpSpPr>
        <p:sp>
          <p:nvSpPr>
            <p:cNvPr id="13" name="Freeform 13"/>
            <p:cNvSpPr/>
            <p:nvPr/>
          </p:nvSpPr>
          <p:spPr>
            <a:xfrm>
              <a:off x="0" y="0"/>
              <a:ext cx="363618" cy="458007"/>
            </a:xfrm>
            <a:custGeom>
              <a:avLst/>
              <a:gdLst/>
              <a:ahLst/>
              <a:cxnLst/>
              <a:rect l="l" t="t" r="r" b="b"/>
              <a:pathLst>
                <a:path w="363618" h="458007">
                  <a:moveTo>
                    <a:pt x="181809" y="0"/>
                  </a:moveTo>
                  <a:lnTo>
                    <a:pt x="181809" y="0"/>
                  </a:lnTo>
                  <a:cubicBezTo>
                    <a:pt x="230028" y="0"/>
                    <a:pt x="276272" y="19155"/>
                    <a:pt x="310368" y="53251"/>
                  </a:cubicBezTo>
                  <a:cubicBezTo>
                    <a:pt x="344463" y="87346"/>
                    <a:pt x="363618" y="133590"/>
                    <a:pt x="363618" y="181809"/>
                  </a:cubicBezTo>
                  <a:lnTo>
                    <a:pt x="363618" y="276198"/>
                  </a:lnTo>
                  <a:cubicBezTo>
                    <a:pt x="363618" y="376609"/>
                    <a:pt x="282219" y="458007"/>
                    <a:pt x="181809" y="458007"/>
                  </a:cubicBezTo>
                  <a:lnTo>
                    <a:pt x="181809" y="458007"/>
                  </a:lnTo>
                  <a:cubicBezTo>
                    <a:pt x="81399" y="458007"/>
                    <a:pt x="0" y="376609"/>
                    <a:pt x="0" y="276198"/>
                  </a:cubicBezTo>
                  <a:lnTo>
                    <a:pt x="0" y="181809"/>
                  </a:lnTo>
                  <a:cubicBezTo>
                    <a:pt x="0" y="81399"/>
                    <a:pt x="81399" y="0"/>
                    <a:pt x="181809" y="0"/>
                  </a:cubicBezTo>
                  <a:close/>
                </a:path>
              </a:pathLst>
            </a:custGeom>
            <a:solidFill>
              <a:srgbClr val="172E73"/>
            </a:solidFill>
          </p:spPr>
          <p:txBody>
            <a:bodyPr/>
            <a:lstStyle/>
            <a:p>
              <a:endParaRPr lang="en-GB"/>
            </a:p>
          </p:txBody>
        </p:sp>
        <p:sp>
          <p:nvSpPr>
            <p:cNvPr id="14" name="TextBox 14"/>
            <p:cNvSpPr txBox="1"/>
            <p:nvPr/>
          </p:nvSpPr>
          <p:spPr>
            <a:xfrm>
              <a:off x="0" y="-38100"/>
              <a:ext cx="363618" cy="496107"/>
            </a:xfrm>
            <a:prstGeom prst="rect">
              <a:avLst/>
            </a:prstGeom>
          </p:spPr>
          <p:txBody>
            <a:bodyPr lIns="50800" tIns="50800" rIns="50800" bIns="50800" rtlCol="0" anchor="ctr"/>
            <a:lstStyle/>
            <a:p>
              <a:pPr algn="ctr">
                <a:lnSpc>
                  <a:spcPts val="2659"/>
                </a:lnSpc>
                <a:spcBef>
                  <a:spcPct val="0"/>
                </a:spcBef>
              </a:pPr>
              <a:endParaRPr/>
            </a:p>
          </p:txBody>
        </p:sp>
      </p:grpSp>
      <p:sp>
        <p:nvSpPr>
          <p:cNvPr id="15" name="Freeform 15"/>
          <p:cNvSpPr/>
          <p:nvPr/>
        </p:nvSpPr>
        <p:spPr>
          <a:xfrm>
            <a:off x="16230600" y="1492297"/>
            <a:ext cx="844716" cy="201196"/>
          </a:xfrm>
          <a:custGeom>
            <a:avLst/>
            <a:gdLst/>
            <a:ahLst/>
            <a:cxnLst/>
            <a:rect l="l" t="t" r="r" b="b"/>
            <a:pathLst>
              <a:path w="844716" h="201196">
                <a:moveTo>
                  <a:pt x="0" y="0"/>
                </a:moveTo>
                <a:lnTo>
                  <a:pt x="844715" y="0"/>
                </a:lnTo>
                <a:lnTo>
                  <a:pt x="844715" y="201196"/>
                </a:lnTo>
                <a:lnTo>
                  <a:pt x="0" y="20119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18" name="Freeform 18"/>
          <p:cNvSpPr/>
          <p:nvPr/>
        </p:nvSpPr>
        <p:spPr>
          <a:xfrm>
            <a:off x="9170996" y="521884"/>
            <a:ext cx="846217" cy="983973"/>
          </a:xfrm>
          <a:custGeom>
            <a:avLst/>
            <a:gdLst/>
            <a:ahLst/>
            <a:cxnLst/>
            <a:rect l="l" t="t" r="r" b="b"/>
            <a:pathLst>
              <a:path w="846217" h="983973">
                <a:moveTo>
                  <a:pt x="0" y="0"/>
                </a:moveTo>
                <a:lnTo>
                  <a:pt x="846217" y="0"/>
                </a:lnTo>
                <a:lnTo>
                  <a:pt x="846217" y="983973"/>
                </a:lnTo>
                <a:lnTo>
                  <a:pt x="0" y="98397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19" name="TextBox 19"/>
          <p:cNvSpPr txBox="1"/>
          <p:nvPr/>
        </p:nvSpPr>
        <p:spPr>
          <a:xfrm>
            <a:off x="13393816" y="2246642"/>
            <a:ext cx="5673568" cy="346249"/>
          </a:xfrm>
          <a:prstGeom prst="rect">
            <a:avLst/>
          </a:prstGeom>
        </p:spPr>
        <p:txBody>
          <a:bodyPr lIns="0" tIns="0" rIns="0" bIns="0" rtlCol="0" anchor="t">
            <a:spAutoFit/>
          </a:bodyPr>
          <a:lstStyle/>
          <a:p>
            <a:pPr algn="l">
              <a:lnSpc>
                <a:spcPts val="2700"/>
              </a:lnSpc>
            </a:pPr>
            <a:r>
              <a:rPr lang="en-US" sz="2400" b="1" spc="54" dirty="0" err="1">
                <a:solidFill>
                  <a:srgbClr val="000000"/>
                </a:solidFill>
                <a:latin typeface="Canva Sans"/>
                <a:ea typeface="Canva Sans"/>
                <a:cs typeface="Canva Sans"/>
                <a:sym typeface="Canva Sans"/>
              </a:rPr>
              <a:t>ITaP</a:t>
            </a:r>
            <a:r>
              <a:rPr lang="en-US" sz="2400" b="1" spc="54" dirty="0">
                <a:solidFill>
                  <a:srgbClr val="000000"/>
                </a:solidFill>
                <a:latin typeface="Canva Sans"/>
                <a:ea typeface="Canva Sans"/>
                <a:cs typeface="Canva Sans"/>
                <a:sym typeface="Canva Sans"/>
              </a:rPr>
              <a:t> Outcomes</a:t>
            </a:r>
          </a:p>
        </p:txBody>
      </p:sp>
      <p:sp>
        <p:nvSpPr>
          <p:cNvPr id="20" name="TextBox 20"/>
          <p:cNvSpPr txBox="1"/>
          <p:nvPr/>
        </p:nvSpPr>
        <p:spPr>
          <a:xfrm>
            <a:off x="1311801" y="2746583"/>
            <a:ext cx="2215460" cy="377190"/>
          </a:xfrm>
          <a:prstGeom prst="rect">
            <a:avLst/>
          </a:prstGeom>
        </p:spPr>
        <p:txBody>
          <a:bodyPr lIns="0" tIns="0" rIns="0" bIns="0" rtlCol="0" anchor="t">
            <a:spAutoFit/>
          </a:bodyPr>
          <a:lstStyle/>
          <a:p>
            <a:pPr algn="ctr">
              <a:lnSpc>
                <a:spcPts val="3150"/>
              </a:lnSpc>
            </a:pPr>
            <a:r>
              <a:rPr lang="en-US" sz="2100" b="1" spc="63" dirty="0">
                <a:solidFill>
                  <a:srgbClr val="000000"/>
                </a:solidFill>
                <a:latin typeface="Canva Sans Bold"/>
                <a:ea typeface="Canva Sans Bold"/>
                <a:cs typeface="Canva Sans Bold"/>
                <a:sym typeface="Canva Sans Bold"/>
              </a:rPr>
              <a:t>Day 1</a:t>
            </a:r>
          </a:p>
        </p:txBody>
      </p:sp>
      <p:sp>
        <p:nvSpPr>
          <p:cNvPr id="21" name="TextBox 21"/>
          <p:cNvSpPr txBox="1"/>
          <p:nvPr/>
        </p:nvSpPr>
        <p:spPr>
          <a:xfrm>
            <a:off x="1172049" y="4019378"/>
            <a:ext cx="2493349" cy="319318"/>
          </a:xfrm>
          <a:prstGeom prst="rect">
            <a:avLst/>
          </a:prstGeom>
        </p:spPr>
        <p:txBody>
          <a:bodyPr lIns="0" tIns="0" rIns="0" bIns="0" rtlCol="0" anchor="t">
            <a:spAutoFit/>
          </a:bodyPr>
          <a:lstStyle/>
          <a:p>
            <a:pPr algn="ctr">
              <a:lnSpc>
                <a:spcPts val="2700"/>
              </a:lnSpc>
            </a:pPr>
            <a:r>
              <a:rPr lang="en-US" sz="1800" spc="54" dirty="0">
                <a:solidFill>
                  <a:srgbClr val="FFFFFF"/>
                </a:solidFill>
                <a:latin typeface="Canva Sans"/>
                <a:ea typeface="Canva Sans"/>
                <a:cs typeface="Canva Sans"/>
                <a:sym typeface="Canva Sans"/>
              </a:rPr>
              <a:t>Ethical Use of AI </a:t>
            </a:r>
          </a:p>
        </p:txBody>
      </p:sp>
      <p:sp>
        <p:nvSpPr>
          <p:cNvPr id="22" name="TextBox 22"/>
          <p:cNvSpPr txBox="1"/>
          <p:nvPr/>
        </p:nvSpPr>
        <p:spPr>
          <a:xfrm>
            <a:off x="1024620" y="275427"/>
            <a:ext cx="7313578" cy="1828800"/>
          </a:xfrm>
          <a:prstGeom prst="rect">
            <a:avLst/>
          </a:prstGeom>
        </p:spPr>
        <p:txBody>
          <a:bodyPr lIns="0" tIns="0" rIns="0" bIns="0" rtlCol="0" anchor="t">
            <a:spAutoFit/>
          </a:bodyPr>
          <a:lstStyle/>
          <a:p>
            <a:pPr marL="0" lvl="0" indent="0" algn="l">
              <a:lnSpc>
                <a:spcPts val="7200"/>
              </a:lnSpc>
              <a:spcBef>
                <a:spcPct val="0"/>
              </a:spcBef>
            </a:pPr>
            <a:r>
              <a:rPr lang="en-US" sz="6000" b="1" dirty="0">
                <a:solidFill>
                  <a:srgbClr val="000000"/>
                </a:solidFill>
                <a:latin typeface="Canva Sans Bold"/>
                <a:ea typeface="Canva Sans Bold"/>
                <a:cs typeface="Canva Sans Bold"/>
                <a:sym typeface="Canva Sans Bold"/>
              </a:rPr>
              <a:t>University: Student Experience</a:t>
            </a:r>
          </a:p>
        </p:txBody>
      </p:sp>
      <p:grpSp>
        <p:nvGrpSpPr>
          <p:cNvPr id="23" name="Group 23"/>
          <p:cNvGrpSpPr/>
          <p:nvPr/>
        </p:nvGrpSpPr>
        <p:grpSpPr>
          <a:xfrm rot="-5400000">
            <a:off x="4420692" y="3094848"/>
            <a:ext cx="2195188" cy="2757164"/>
            <a:chOff x="0" y="0"/>
            <a:chExt cx="578157" cy="726167"/>
          </a:xfrm>
        </p:grpSpPr>
        <p:sp>
          <p:nvSpPr>
            <p:cNvPr id="24" name="Freeform 24"/>
            <p:cNvSpPr/>
            <p:nvPr/>
          </p:nvSpPr>
          <p:spPr>
            <a:xfrm>
              <a:off x="0" y="0"/>
              <a:ext cx="578157" cy="726167"/>
            </a:xfrm>
            <a:custGeom>
              <a:avLst/>
              <a:gdLst/>
              <a:ahLst/>
              <a:cxnLst/>
              <a:rect l="l" t="t" r="r" b="b"/>
              <a:pathLst>
                <a:path w="578157" h="726167">
                  <a:moveTo>
                    <a:pt x="148124" y="0"/>
                  </a:moveTo>
                  <a:lnTo>
                    <a:pt x="430032" y="0"/>
                  </a:lnTo>
                  <a:cubicBezTo>
                    <a:pt x="469317" y="0"/>
                    <a:pt x="506993" y="15606"/>
                    <a:pt x="534772" y="43385"/>
                  </a:cubicBezTo>
                  <a:cubicBezTo>
                    <a:pt x="562551" y="71163"/>
                    <a:pt x="578157" y="108839"/>
                    <a:pt x="578157" y="148124"/>
                  </a:cubicBezTo>
                  <a:lnTo>
                    <a:pt x="578157" y="578042"/>
                  </a:lnTo>
                  <a:cubicBezTo>
                    <a:pt x="578157" y="617327"/>
                    <a:pt x="562551" y="655003"/>
                    <a:pt x="534772" y="682782"/>
                  </a:cubicBezTo>
                  <a:cubicBezTo>
                    <a:pt x="506993" y="710561"/>
                    <a:pt x="469317" y="726167"/>
                    <a:pt x="430032" y="726167"/>
                  </a:cubicBezTo>
                  <a:lnTo>
                    <a:pt x="148124" y="726167"/>
                  </a:lnTo>
                  <a:cubicBezTo>
                    <a:pt x="108839" y="726167"/>
                    <a:pt x="71163" y="710561"/>
                    <a:pt x="43385" y="682782"/>
                  </a:cubicBezTo>
                  <a:cubicBezTo>
                    <a:pt x="15606" y="655003"/>
                    <a:pt x="0" y="617327"/>
                    <a:pt x="0" y="578042"/>
                  </a:cubicBezTo>
                  <a:lnTo>
                    <a:pt x="0" y="148124"/>
                  </a:lnTo>
                  <a:cubicBezTo>
                    <a:pt x="0" y="108839"/>
                    <a:pt x="15606" y="71163"/>
                    <a:pt x="43385" y="43385"/>
                  </a:cubicBezTo>
                  <a:cubicBezTo>
                    <a:pt x="71163" y="15606"/>
                    <a:pt x="108839" y="0"/>
                    <a:pt x="148124" y="0"/>
                  </a:cubicBezTo>
                  <a:close/>
                </a:path>
              </a:pathLst>
            </a:custGeom>
            <a:solidFill>
              <a:srgbClr val="172E73"/>
            </a:solidFill>
          </p:spPr>
          <p:txBody>
            <a:bodyPr/>
            <a:lstStyle/>
            <a:p>
              <a:endParaRPr lang="en-GB" dirty="0"/>
            </a:p>
          </p:txBody>
        </p:sp>
        <p:sp>
          <p:nvSpPr>
            <p:cNvPr id="25" name="TextBox 25"/>
            <p:cNvSpPr txBox="1"/>
            <p:nvPr/>
          </p:nvSpPr>
          <p:spPr>
            <a:xfrm>
              <a:off x="0" y="-38100"/>
              <a:ext cx="578157" cy="764267"/>
            </a:xfrm>
            <a:prstGeom prst="rect">
              <a:avLst/>
            </a:prstGeom>
          </p:spPr>
          <p:txBody>
            <a:bodyPr lIns="50800" tIns="50800" rIns="50800" bIns="50800" rtlCol="0" anchor="ctr"/>
            <a:lstStyle/>
            <a:p>
              <a:pPr algn="ctr">
                <a:lnSpc>
                  <a:spcPts val="2659"/>
                </a:lnSpc>
                <a:spcBef>
                  <a:spcPct val="0"/>
                </a:spcBef>
              </a:pPr>
              <a:endParaRPr/>
            </a:p>
          </p:txBody>
        </p:sp>
      </p:grpSp>
      <p:grpSp>
        <p:nvGrpSpPr>
          <p:cNvPr id="26" name="Group 26"/>
          <p:cNvGrpSpPr/>
          <p:nvPr/>
        </p:nvGrpSpPr>
        <p:grpSpPr>
          <a:xfrm rot="-5400000">
            <a:off x="5203100" y="1564320"/>
            <a:ext cx="659674" cy="2757164"/>
            <a:chOff x="0" y="0"/>
            <a:chExt cx="173741" cy="726167"/>
          </a:xfrm>
        </p:grpSpPr>
        <p:sp>
          <p:nvSpPr>
            <p:cNvPr id="27" name="Freeform 27"/>
            <p:cNvSpPr/>
            <p:nvPr/>
          </p:nvSpPr>
          <p:spPr>
            <a:xfrm>
              <a:off x="0" y="0"/>
              <a:ext cx="173741" cy="726167"/>
            </a:xfrm>
            <a:custGeom>
              <a:avLst/>
              <a:gdLst/>
              <a:ahLst/>
              <a:cxnLst/>
              <a:rect l="l" t="t" r="r" b="b"/>
              <a:pathLst>
                <a:path w="173741" h="726167">
                  <a:moveTo>
                    <a:pt x="0" y="0"/>
                  </a:moveTo>
                  <a:lnTo>
                    <a:pt x="173741" y="0"/>
                  </a:lnTo>
                  <a:lnTo>
                    <a:pt x="173741" y="726167"/>
                  </a:lnTo>
                  <a:lnTo>
                    <a:pt x="0" y="726167"/>
                  </a:lnTo>
                  <a:close/>
                </a:path>
              </a:pathLst>
            </a:custGeom>
            <a:solidFill>
              <a:srgbClr val="78BFEA"/>
            </a:solidFill>
          </p:spPr>
          <p:txBody>
            <a:bodyPr/>
            <a:lstStyle/>
            <a:p>
              <a:endParaRPr lang="en-GB"/>
            </a:p>
          </p:txBody>
        </p:sp>
        <p:sp>
          <p:nvSpPr>
            <p:cNvPr id="28" name="TextBox 28"/>
            <p:cNvSpPr txBox="1"/>
            <p:nvPr/>
          </p:nvSpPr>
          <p:spPr>
            <a:xfrm>
              <a:off x="0" y="-38100"/>
              <a:ext cx="173741" cy="764267"/>
            </a:xfrm>
            <a:prstGeom prst="rect">
              <a:avLst/>
            </a:prstGeom>
          </p:spPr>
          <p:txBody>
            <a:bodyPr lIns="50800" tIns="50800" rIns="50800" bIns="50800" rtlCol="0" anchor="ctr"/>
            <a:lstStyle/>
            <a:p>
              <a:pPr algn="ctr">
                <a:lnSpc>
                  <a:spcPts val="2659"/>
                </a:lnSpc>
                <a:spcBef>
                  <a:spcPct val="0"/>
                </a:spcBef>
              </a:pPr>
              <a:endParaRPr/>
            </a:p>
          </p:txBody>
        </p:sp>
      </p:grpSp>
      <p:sp>
        <p:nvSpPr>
          <p:cNvPr id="29" name="TextBox 29"/>
          <p:cNvSpPr txBox="1"/>
          <p:nvPr/>
        </p:nvSpPr>
        <p:spPr>
          <a:xfrm>
            <a:off x="4425207" y="2716161"/>
            <a:ext cx="2215460" cy="377190"/>
          </a:xfrm>
          <a:prstGeom prst="rect">
            <a:avLst/>
          </a:prstGeom>
        </p:spPr>
        <p:txBody>
          <a:bodyPr lIns="0" tIns="0" rIns="0" bIns="0" rtlCol="0" anchor="t">
            <a:spAutoFit/>
          </a:bodyPr>
          <a:lstStyle/>
          <a:p>
            <a:pPr algn="ctr">
              <a:lnSpc>
                <a:spcPts val="3150"/>
              </a:lnSpc>
            </a:pPr>
            <a:r>
              <a:rPr lang="en-US" sz="2100" b="1" spc="63" dirty="0">
                <a:solidFill>
                  <a:srgbClr val="000000"/>
                </a:solidFill>
                <a:latin typeface="Canva Sans Bold"/>
                <a:ea typeface="Canva Sans Bold"/>
                <a:cs typeface="Canva Sans Bold"/>
                <a:sym typeface="Canva Sans Bold"/>
              </a:rPr>
              <a:t>Day 1</a:t>
            </a:r>
          </a:p>
        </p:txBody>
      </p:sp>
      <p:sp>
        <p:nvSpPr>
          <p:cNvPr id="30" name="TextBox 30"/>
          <p:cNvSpPr txBox="1"/>
          <p:nvPr/>
        </p:nvSpPr>
        <p:spPr>
          <a:xfrm>
            <a:off x="4307734" y="4124128"/>
            <a:ext cx="2493349" cy="319318"/>
          </a:xfrm>
          <a:prstGeom prst="rect">
            <a:avLst/>
          </a:prstGeom>
        </p:spPr>
        <p:txBody>
          <a:bodyPr lIns="0" tIns="0" rIns="0" bIns="0" rtlCol="0" anchor="t">
            <a:spAutoFit/>
          </a:bodyPr>
          <a:lstStyle/>
          <a:p>
            <a:pPr algn="ctr">
              <a:lnSpc>
                <a:spcPts val="2700"/>
              </a:lnSpc>
            </a:pPr>
            <a:endParaRPr lang="en-US" sz="1800" spc="54" dirty="0">
              <a:solidFill>
                <a:srgbClr val="FFFFFF"/>
              </a:solidFill>
              <a:latin typeface="Canva Sans"/>
              <a:ea typeface="Canva Sans"/>
              <a:cs typeface="Canva Sans"/>
              <a:sym typeface="Canva Sans"/>
            </a:endParaRPr>
          </a:p>
        </p:txBody>
      </p:sp>
      <p:grpSp>
        <p:nvGrpSpPr>
          <p:cNvPr id="31" name="Group 31"/>
          <p:cNvGrpSpPr/>
          <p:nvPr/>
        </p:nvGrpSpPr>
        <p:grpSpPr>
          <a:xfrm rot="-5400000">
            <a:off x="7608020" y="3094848"/>
            <a:ext cx="2195188" cy="2757164"/>
            <a:chOff x="0" y="0"/>
            <a:chExt cx="578157" cy="726167"/>
          </a:xfrm>
        </p:grpSpPr>
        <p:sp>
          <p:nvSpPr>
            <p:cNvPr id="32" name="Freeform 32"/>
            <p:cNvSpPr/>
            <p:nvPr/>
          </p:nvSpPr>
          <p:spPr>
            <a:xfrm>
              <a:off x="0" y="0"/>
              <a:ext cx="578157" cy="726167"/>
            </a:xfrm>
            <a:custGeom>
              <a:avLst/>
              <a:gdLst/>
              <a:ahLst/>
              <a:cxnLst/>
              <a:rect l="l" t="t" r="r" b="b"/>
              <a:pathLst>
                <a:path w="578157" h="726167">
                  <a:moveTo>
                    <a:pt x="148124" y="0"/>
                  </a:moveTo>
                  <a:lnTo>
                    <a:pt x="430032" y="0"/>
                  </a:lnTo>
                  <a:cubicBezTo>
                    <a:pt x="469317" y="0"/>
                    <a:pt x="506993" y="15606"/>
                    <a:pt x="534772" y="43385"/>
                  </a:cubicBezTo>
                  <a:cubicBezTo>
                    <a:pt x="562551" y="71163"/>
                    <a:pt x="578157" y="108839"/>
                    <a:pt x="578157" y="148124"/>
                  </a:cubicBezTo>
                  <a:lnTo>
                    <a:pt x="578157" y="578042"/>
                  </a:lnTo>
                  <a:cubicBezTo>
                    <a:pt x="578157" y="617327"/>
                    <a:pt x="562551" y="655003"/>
                    <a:pt x="534772" y="682782"/>
                  </a:cubicBezTo>
                  <a:cubicBezTo>
                    <a:pt x="506993" y="710561"/>
                    <a:pt x="469317" y="726167"/>
                    <a:pt x="430032" y="726167"/>
                  </a:cubicBezTo>
                  <a:lnTo>
                    <a:pt x="148124" y="726167"/>
                  </a:lnTo>
                  <a:cubicBezTo>
                    <a:pt x="108839" y="726167"/>
                    <a:pt x="71163" y="710561"/>
                    <a:pt x="43385" y="682782"/>
                  </a:cubicBezTo>
                  <a:cubicBezTo>
                    <a:pt x="15606" y="655003"/>
                    <a:pt x="0" y="617327"/>
                    <a:pt x="0" y="578042"/>
                  </a:cubicBezTo>
                  <a:lnTo>
                    <a:pt x="0" y="148124"/>
                  </a:lnTo>
                  <a:cubicBezTo>
                    <a:pt x="0" y="108839"/>
                    <a:pt x="15606" y="71163"/>
                    <a:pt x="43385" y="43385"/>
                  </a:cubicBezTo>
                  <a:cubicBezTo>
                    <a:pt x="71163" y="15606"/>
                    <a:pt x="108839" y="0"/>
                    <a:pt x="148124" y="0"/>
                  </a:cubicBezTo>
                  <a:close/>
                </a:path>
              </a:pathLst>
            </a:custGeom>
            <a:solidFill>
              <a:srgbClr val="172E73"/>
            </a:solidFill>
          </p:spPr>
          <p:txBody>
            <a:bodyPr/>
            <a:lstStyle/>
            <a:p>
              <a:endParaRPr lang="en-GB"/>
            </a:p>
          </p:txBody>
        </p:sp>
        <p:sp>
          <p:nvSpPr>
            <p:cNvPr id="33" name="TextBox 33"/>
            <p:cNvSpPr txBox="1"/>
            <p:nvPr/>
          </p:nvSpPr>
          <p:spPr>
            <a:xfrm>
              <a:off x="0" y="-38100"/>
              <a:ext cx="578157" cy="764267"/>
            </a:xfrm>
            <a:prstGeom prst="rect">
              <a:avLst/>
            </a:prstGeom>
          </p:spPr>
          <p:txBody>
            <a:bodyPr lIns="50800" tIns="50800" rIns="50800" bIns="50800" rtlCol="0" anchor="ctr"/>
            <a:lstStyle/>
            <a:p>
              <a:pPr algn="ctr">
                <a:lnSpc>
                  <a:spcPts val="2659"/>
                </a:lnSpc>
                <a:spcBef>
                  <a:spcPct val="0"/>
                </a:spcBef>
              </a:pPr>
              <a:endParaRPr/>
            </a:p>
          </p:txBody>
        </p:sp>
      </p:grpSp>
      <p:grpSp>
        <p:nvGrpSpPr>
          <p:cNvPr id="34" name="Group 34"/>
          <p:cNvGrpSpPr/>
          <p:nvPr/>
        </p:nvGrpSpPr>
        <p:grpSpPr>
          <a:xfrm rot="-5400000">
            <a:off x="8375777" y="1553600"/>
            <a:ext cx="659674" cy="2757164"/>
            <a:chOff x="0" y="0"/>
            <a:chExt cx="173741" cy="726167"/>
          </a:xfrm>
        </p:grpSpPr>
        <p:sp>
          <p:nvSpPr>
            <p:cNvPr id="35" name="Freeform 35"/>
            <p:cNvSpPr/>
            <p:nvPr/>
          </p:nvSpPr>
          <p:spPr>
            <a:xfrm>
              <a:off x="0" y="0"/>
              <a:ext cx="173741" cy="726167"/>
            </a:xfrm>
            <a:custGeom>
              <a:avLst/>
              <a:gdLst/>
              <a:ahLst/>
              <a:cxnLst/>
              <a:rect l="l" t="t" r="r" b="b"/>
              <a:pathLst>
                <a:path w="173741" h="726167">
                  <a:moveTo>
                    <a:pt x="0" y="0"/>
                  </a:moveTo>
                  <a:lnTo>
                    <a:pt x="173741" y="0"/>
                  </a:lnTo>
                  <a:lnTo>
                    <a:pt x="173741" y="726167"/>
                  </a:lnTo>
                  <a:lnTo>
                    <a:pt x="0" y="726167"/>
                  </a:lnTo>
                  <a:close/>
                </a:path>
              </a:pathLst>
            </a:custGeom>
            <a:solidFill>
              <a:srgbClr val="78BFEA"/>
            </a:solidFill>
          </p:spPr>
          <p:txBody>
            <a:bodyPr/>
            <a:lstStyle/>
            <a:p>
              <a:endParaRPr lang="en-GB"/>
            </a:p>
          </p:txBody>
        </p:sp>
        <p:sp>
          <p:nvSpPr>
            <p:cNvPr id="36" name="TextBox 36"/>
            <p:cNvSpPr txBox="1"/>
            <p:nvPr/>
          </p:nvSpPr>
          <p:spPr>
            <a:xfrm>
              <a:off x="0" y="-38100"/>
              <a:ext cx="173741" cy="764267"/>
            </a:xfrm>
            <a:prstGeom prst="rect">
              <a:avLst/>
            </a:prstGeom>
          </p:spPr>
          <p:txBody>
            <a:bodyPr lIns="50800" tIns="50800" rIns="50800" bIns="50800" rtlCol="0" anchor="ctr"/>
            <a:lstStyle/>
            <a:p>
              <a:pPr algn="ctr">
                <a:lnSpc>
                  <a:spcPts val="2659"/>
                </a:lnSpc>
                <a:spcBef>
                  <a:spcPct val="0"/>
                </a:spcBef>
              </a:pPr>
              <a:endParaRPr/>
            </a:p>
          </p:txBody>
        </p:sp>
      </p:grpSp>
      <p:sp>
        <p:nvSpPr>
          <p:cNvPr id="37" name="TextBox 37"/>
          <p:cNvSpPr txBox="1"/>
          <p:nvPr/>
        </p:nvSpPr>
        <p:spPr>
          <a:xfrm>
            <a:off x="7597883" y="2696235"/>
            <a:ext cx="2215460" cy="377190"/>
          </a:xfrm>
          <a:prstGeom prst="rect">
            <a:avLst/>
          </a:prstGeom>
        </p:spPr>
        <p:txBody>
          <a:bodyPr lIns="0" tIns="0" rIns="0" bIns="0" rtlCol="0" anchor="t">
            <a:spAutoFit/>
          </a:bodyPr>
          <a:lstStyle/>
          <a:p>
            <a:pPr algn="ctr">
              <a:lnSpc>
                <a:spcPts val="3150"/>
              </a:lnSpc>
            </a:pPr>
            <a:r>
              <a:rPr lang="en-US" sz="2100" b="1" spc="63" dirty="0">
                <a:solidFill>
                  <a:srgbClr val="000000"/>
                </a:solidFill>
                <a:latin typeface="Canva Sans Bold"/>
                <a:ea typeface="Canva Sans Bold"/>
                <a:cs typeface="Canva Sans Bold"/>
                <a:sym typeface="Canva Sans Bold"/>
              </a:rPr>
              <a:t>Day 1</a:t>
            </a:r>
          </a:p>
        </p:txBody>
      </p:sp>
      <p:sp>
        <p:nvSpPr>
          <p:cNvPr id="38" name="TextBox 38"/>
          <p:cNvSpPr txBox="1"/>
          <p:nvPr/>
        </p:nvSpPr>
        <p:spPr>
          <a:xfrm>
            <a:off x="7431998" y="4076570"/>
            <a:ext cx="2547231" cy="319318"/>
          </a:xfrm>
          <a:prstGeom prst="rect">
            <a:avLst/>
          </a:prstGeom>
        </p:spPr>
        <p:txBody>
          <a:bodyPr lIns="0" tIns="0" rIns="0" bIns="0" rtlCol="0" anchor="t">
            <a:spAutoFit/>
          </a:bodyPr>
          <a:lstStyle/>
          <a:p>
            <a:pPr algn="ctr">
              <a:lnSpc>
                <a:spcPts val="2700"/>
              </a:lnSpc>
            </a:pPr>
            <a:r>
              <a:rPr lang="en-US" spc="54" dirty="0">
                <a:solidFill>
                  <a:srgbClr val="FFFFFF"/>
                </a:solidFill>
                <a:latin typeface="Canva Sans"/>
                <a:ea typeface="Canva Sans"/>
                <a:cs typeface="Canva Sans"/>
                <a:sym typeface="Canva Sans"/>
              </a:rPr>
              <a:t>The CARE Framework</a:t>
            </a:r>
            <a:endParaRPr lang="en-US" sz="1800" spc="54" dirty="0">
              <a:solidFill>
                <a:srgbClr val="FFFFFF"/>
              </a:solidFill>
              <a:latin typeface="Canva Sans"/>
              <a:ea typeface="Canva Sans"/>
              <a:cs typeface="Canva Sans"/>
              <a:sym typeface="Canva Sans"/>
            </a:endParaRPr>
          </a:p>
        </p:txBody>
      </p:sp>
      <p:grpSp>
        <p:nvGrpSpPr>
          <p:cNvPr id="39" name="Group 39"/>
          <p:cNvGrpSpPr/>
          <p:nvPr/>
        </p:nvGrpSpPr>
        <p:grpSpPr>
          <a:xfrm>
            <a:off x="15441910" y="323564"/>
            <a:ext cx="2248568" cy="502796"/>
            <a:chOff x="0" y="0"/>
            <a:chExt cx="592215" cy="132424"/>
          </a:xfrm>
          <a:solidFill>
            <a:srgbClr val="002060"/>
          </a:solidFill>
        </p:grpSpPr>
        <p:sp>
          <p:nvSpPr>
            <p:cNvPr id="40" name="Freeform 40"/>
            <p:cNvSpPr/>
            <p:nvPr/>
          </p:nvSpPr>
          <p:spPr>
            <a:xfrm>
              <a:off x="0" y="0"/>
              <a:ext cx="592215" cy="132424"/>
            </a:xfrm>
            <a:custGeom>
              <a:avLst/>
              <a:gdLst/>
              <a:ahLst/>
              <a:cxnLst/>
              <a:rect l="l" t="t" r="r" b="b"/>
              <a:pathLst>
                <a:path w="592215" h="132424">
                  <a:moveTo>
                    <a:pt x="66212" y="0"/>
                  </a:moveTo>
                  <a:lnTo>
                    <a:pt x="526004" y="0"/>
                  </a:lnTo>
                  <a:cubicBezTo>
                    <a:pt x="562571" y="0"/>
                    <a:pt x="592215" y="29644"/>
                    <a:pt x="592215" y="66212"/>
                  </a:cubicBezTo>
                  <a:lnTo>
                    <a:pt x="592215" y="66212"/>
                  </a:lnTo>
                  <a:cubicBezTo>
                    <a:pt x="592215" y="83772"/>
                    <a:pt x="585240" y="100614"/>
                    <a:pt x="572822" y="113031"/>
                  </a:cubicBezTo>
                  <a:cubicBezTo>
                    <a:pt x="560405" y="125448"/>
                    <a:pt x="543564" y="132424"/>
                    <a:pt x="526004" y="132424"/>
                  </a:cubicBezTo>
                  <a:lnTo>
                    <a:pt x="66212" y="132424"/>
                  </a:lnTo>
                  <a:cubicBezTo>
                    <a:pt x="48651" y="132424"/>
                    <a:pt x="31810" y="125448"/>
                    <a:pt x="19393" y="113031"/>
                  </a:cubicBezTo>
                  <a:cubicBezTo>
                    <a:pt x="6976" y="100614"/>
                    <a:pt x="0" y="83772"/>
                    <a:pt x="0" y="66212"/>
                  </a:cubicBezTo>
                  <a:lnTo>
                    <a:pt x="0" y="66212"/>
                  </a:lnTo>
                  <a:cubicBezTo>
                    <a:pt x="0" y="48651"/>
                    <a:pt x="6976" y="31810"/>
                    <a:pt x="19393" y="19393"/>
                  </a:cubicBezTo>
                  <a:cubicBezTo>
                    <a:pt x="31810" y="6976"/>
                    <a:pt x="48651" y="0"/>
                    <a:pt x="66212" y="0"/>
                  </a:cubicBezTo>
                  <a:close/>
                </a:path>
              </a:pathLst>
            </a:custGeom>
            <a:grpFill/>
          </p:spPr>
          <p:txBody>
            <a:bodyPr/>
            <a:lstStyle/>
            <a:p>
              <a:endParaRPr lang="en-GB"/>
            </a:p>
          </p:txBody>
        </p:sp>
        <p:sp>
          <p:nvSpPr>
            <p:cNvPr id="41" name="TextBox 41"/>
            <p:cNvSpPr txBox="1"/>
            <p:nvPr/>
          </p:nvSpPr>
          <p:spPr>
            <a:xfrm>
              <a:off x="0" y="-47625"/>
              <a:ext cx="592215" cy="180049"/>
            </a:xfrm>
            <a:prstGeom prst="rect">
              <a:avLst/>
            </a:prstGeom>
            <a:grpFill/>
          </p:spPr>
          <p:txBody>
            <a:bodyPr lIns="50800" tIns="50800" rIns="50800" bIns="50800" rtlCol="0" anchor="ctr"/>
            <a:lstStyle/>
            <a:p>
              <a:pPr algn="ctr">
                <a:lnSpc>
                  <a:spcPts val="3261"/>
                </a:lnSpc>
              </a:pPr>
              <a:endParaRPr/>
            </a:p>
          </p:txBody>
        </p:sp>
      </p:grpSp>
      <p:grpSp>
        <p:nvGrpSpPr>
          <p:cNvPr id="42" name="Group 42"/>
          <p:cNvGrpSpPr/>
          <p:nvPr/>
        </p:nvGrpSpPr>
        <p:grpSpPr>
          <a:xfrm rot="-5400000">
            <a:off x="8394577" y="5485124"/>
            <a:ext cx="659674" cy="2757164"/>
            <a:chOff x="0" y="0"/>
            <a:chExt cx="173741" cy="726167"/>
          </a:xfrm>
        </p:grpSpPr>
        <p:sp>
          <p:nvSpPr>
            <p:cNvPr id="43" name="Freeform 43"/>
            <p:cNvSpPr/>
            <p:nvPr/>
          </p:nvSpPr>
          <p:spPr>
            <a:xfrm>
              <a:off x="0" y="0"/>
              <a:ext cx="173741" cy="726167"/>
            </a:xfrm>
            <a:custGeom>
              <a:avLst/>
              <a:gdLst/>
              <a:ahLst/>
              <a:cxnLst/>
              <a:rect l="l" t="t" r="r" b="b"/>
              <a:pathLst>
                <a:path w="173741" h="726167">
                  <a:moveTo>
                    <a:pt x="0" y="0"/>
                  </a:moveTo>
                  <a:lnTo>
                    <a:pt x="173741" y="0"/>
                  </a:lnTo>
                  <a:lnTo>
                    <a:pt x="173741" y="726167"/>
                  </a:lnTo>
                  <a:lnTo>
                    <a:pt x="0" y="726167"/>
                  </a:lnTo>
                  <a:close/>
                </a:path>
              </a:pathLst>
            </a:custGeom>
            <a:solidFill>
              <a:srgbClr val="78BFEA"/>
            </a:solidFill>
          </p:spPr>
          <p:txBody>
            <a:bodyPr/>
            <a:lstStyle/>
            <a:p>
              <a:endParaRPr lang="en-GB"/>
            </a:p>
          </p:txBody>
        </p:sp>
        <p:sp>
          <p:nvSpPr>
            <p:cNvPr id="44" name="TextBox 44"/>
            <p:cNvSpPr txBox="1"/>
            <p:nvPr/>
          </p:nvSpPr>
          <p:spPr>
            <a:xfrm>
              <a:off x="0" y="-38100"/>
              <a:ext cx="173741" cy="764267"/>
            </a:xfrm>
            <a:prstGeom prst="rect">
              <a:avLst/>
            </a:prstGeom>
          </p:spPr>
          <p:txBody>
            <a:bodyPr lIns="50800" tIns="50800" rIns="50800" bIns="50800" rtlCol="0" anchor="ctr"/>
            <a:lstStyle/>
            <a:p>
              <a:pPr algn="ctr">
                <a:lnSpc>
                  <a:spcPts val="2659"/>
                </a:lnSpc>
                <a:spcBef>
                  <a:spcPct val="0"/>
                </a:spcBef>
              </a:pPr>
              <a:endParaRPr/>
            </a:p>
          </p:txBody>
        </p:sp>
      </p:grpSp>
      <p:grpSp>
        <p:nvGrpSpPr>
          <p:cNvPr id="45" name="Group 45"/>
          <p:cNvGrpSpPr/>
          <p:nvPr/>
        </p:nvGrpSpPr>
        <p:grpSpPr>
          <a:xfrm rot="-5400000">
            <a:off x="5188449" y="5475400"/>
            <a:ext cx="659674" cy="2757164"/>
            <a:chOff x="0" y="0"/>
            <a:chExt cx="173741" cy="726167"/>
          </a:xfrm>
        </p:grpSpPr>
        <p:sp>
          <p:nvSpPr>
            <p:cNvPr id="46" name="Freeform 46"/>
            <p:cNvSpPr/>
            <p:nvPr/>
          </p:nvSpPr>
          <p:spPr>
            <a:xfrm>
              <a:off x="0" y="0"/>
              <a:ext cx="173741" cy="726167"/>
            </a:xfrm>
            <a:custGeom>
              <a:avLst/>
              <a:gdLst/>
              <a:ahLst/>
              <a:cxnLst/>
              <a:rect l="l" t="t" r="r" b="b"/>
              <a:pathLst>
                <a:path w="173741" h="726167">
                  <a:moveTo>
                    <a:pt x="0" y="0"/>
                  </a:moveTo>
                  <a:lnTo>
                    <a:pt x="173741" y="0"/>
                  </a:lnTo>
                  <a:lnTo>
                    <a:pt x="173741" y="726167"/>
                  </a:lnTo>
                  <a:lnTo>
                    <a:pt x="0" y="726167"/>
                  </a:lnTo>
                  <a:close/>
                </a:path>
              </a:pathLst>
            </a:custGeom>
            <a:solidFill>
              <a:srgbClr val="78BFEA"/>
            </a:solidFill>
          </p:spPr>
          <p:txBody>
            <a:bodyPr/>
            <a:lstStyle/>
            <a:p>
              <a:endParaRPr lang="en-GB"/>
            </a:p>
          </p:txBody>
        </p:sp>
        <p:sp>
          <p:nvSpPr>
            <p:cNvPr id="47" name="TextBox 47"/>
            <p:cNvSpPr txBox="1"/>
            <p:nvPr/>
          </p:nvSpPr>
          <p:spPr>
            <a:xfrm>
              <a:off x="0" y="-38100"/>
              <a:ext cx="173741" cy="764267"/>
            </a:xfrm>
            <a:prstGeom prst="rect">
              <a:avLst/>
            </a:prstGeom>
          </p:spPr>
          <p:txBody>
            <a:bodyPr lIns="50800" tIns="50800" rIns="50800" bIns="50800" rtlCol="0" anchor="ctr"/>
            <a:lstStyle/>
            <a:p>
              <a:pPr algn="ctr">
                <a:lnSpc>
                  <a:spcPts val="2659"/>
                </a:lnSpc>
                <a:spcBef>
                  <a:spcPct val="0"/>
                </a:spcBef>
              </a:pPr>
              <a:endParaRPr/>
            </a:p>
          </p:txBody>
        </p:sp>
      </p:grpSp>
      <p:grpSp>
        <p:nvGrpSpPr>
          <p:cNvPr id="48" name="Group 48"/>
          <p:cNvGrpSpPr/>
          <p:nvPr/>
        </p:nvGrpSpPr>
        <p:grpSpPr>
          <a:xfrm rot="-5400000">
            <a:off x="2073365" y="5505183"/>
            <a:ext cx="659674" cy="2757164"/>
            <a:chOff x="0" y="0"/>
            <a:chExt cx="173741" cy="726167"/>
          </a:xfrm>
        </p:grpSpPr>
        <p:sp>
          <p:nvSpPr>
            <p:cNvPr id="49" name="Freeform 49"/>
            <p:cNvSpPr/>
            <p:nvPr/>
          </p:nvSpPr>
          <p:spPr>
            <a:xfrm>
              <a:off x="0" y="0"/>
              <a:ext cx="173741" cy="726167"/>
            </a:xfrm>
            <a:custGeom>
              <a:avLst/>
              <a:gdLst/>
              <a:ahLst/>
              <a:cxnLst/>
              <a:rect l="l" t="t" r="r" b="b"/>
              <a:pathLst>
                <a:path w="173741" h="726167">
                  <a:moveTo>
                    <a:pt x="0" y="0"/>
                  </a:moveTo>
                  <a:lnTo>
                    <a:pt x="173741" y="0"/>
                  </a:lnTo>
                  <a:lnTo>
                    <a:pt x="173741" y="726167"/>
                  </a:lnTo>
                  <a:lnTo>
                    <a:pt x="0" y="726167"/>
                  </a:lnTo>
                  <a:close/>
                </a:path>
              </a:pathLst>
            </a:custGeom>
            <a:solidFill>
              <a:srgbClr val="78BFEA"/>
            </a:solidFill>
          </p:spPr>
          <p:txBody>
            <a:bodyPr/>
            <a:lstStyle/>
            <a:p>
              <a:endParaRPr lang="en-GB"/>
            </a:p>
          </p:txBody>
        </p:sp>
        <p:sp>
          <p:nvSpPr>
            <p:cNvPr id="50" name="TextBox 50"/>
            <p:cNvSpPr txBox="1"/>
            <p:nvPr/>
          </p:nvSpPr>
          <p:spPr>
            <a:xfrm>
              <a:off x="0" y="-38100"/>
              <a:ext cx="173741" cy="764267"/>
            </a:xfrm>
            <a:prstGeom prst="rect">
              <a:avLst/>
            </a:prstGeom>
          </p:spPr>
          <p:txBody>
            <a:bodyPr lIns="50800" tIns="50800" rIns="50800" bIns="50800" rtlCol="0" anchor="ctr"/>
            <a:lstStyle/>
            <a:p>
              <a:pPr algn="ctr">
                <a:lnSpc>
                  <a:spcPts val="2659"/>
                </a:lnSpc>
                <a:spcBef>
                  <a:spcPct val="0"/>
                </a:spcBef>
              </a:pPr>
              <a:endParaRPr/>
            </a:p>
          </p:txBody>
        </p:sp>
      </p:grpSp>
      <p:grpSp>
        <p:nvGrpSpPr>
          <p:cNvPr id="51" name="Group 51"/>
          <p:cNvGrpSpPr/>
          <p:nvPr/>
        </p:nvGrpSpPr>
        <p:grpSpPr>
          <a:xfrm rot="-5400000">
            <a:off x="7535690" y="6974409"/>
            <a:ext cx="2195188" cy="2757164"/>
            <a:chOff x="0" y="0"/>
            <a:chExt cx="578157" cy="726167"/>
          </a:xfrm>
        </p:grpSpPr>
        <p:sp>
          <p:nvSpPr>
            <p:cNvPr id="52" name="Freeform 52"/>
            <p:cNvSpPr/>
            <p:nvPr/>
          </p:nvSpPr>
          <p:spPr>
            <a:xfrm>
              <a:off x="0" y="0"/>
              <a:ext cx="578157" cy="726167"/>
            </a:xfrm>
            <a:custGeom>
              <a:avLst/>
              <a:gdLst/>
              <a:ahLst/>
              <a:cxnLst/>
              <a:rect l="l" t="t" r="r" b="b"/>
              <a:pathLst>
                <a:path w="578157" h="726167">
                  <a:moveTo>
                    <a:pt x="148124" y="0"/>
                  </a:moveTo>
                  <a:lnTo>
                    <a:pt x="430032" y="0"/>
                  </a:lnTo>
                  <a:cubicBezTo>
                    <a:pt x="469317" y="0"/>
                    <a:pt x="506993" y="15606"/>
                    <a:pt x="534772" y="43385"/>
                  </a:cubicBezTo>
                  <a:cubicBezTo>
                    <a:pt x="562551" y="71163"/>
                    <a:pt x="578157" y="108839"/>
                    <a:pt x="578157" y="148124"/>
                  </a:cubicBezTo>
                  <a:lnTo>
                    <a:pt x="578157" y="578042"/>
                  </a:lnTo>
                  <a:cubicBezTo>
                    <a:pt x="578157" y="617327"/>
                    <a:pt x="562551" y="655003"/>
                    <a:pt x="534772" y="682782"/>
                  </a:cubicBezTo>
                  <a:cubicBezTo>
                    <a:pt x="506993" y="710561"/>
                    <a:pt x="469317" y="726167"/>
                    <a:pt x="430032" y="726167"/>
                  </a:cubicBezTo>
                  <a:lnTo>
                    <a:pt x="148124" y="726167"/>
                  </a:lnTo>
                  <a:cubicBezTo>
                    <a:pt x="108839" y="726167"/>
                    <a:pt x="71163" y="710561"/>
                    <a:pt x="43385" y="682782"/>
                  </a:cubicBezTo>
                  <a:cubicBezTo>
                    <a:pt x="15606" y="655003"/>
                    <a:pt x="0" y="617327"/>
                    <a:pt x="0" y="578042"/>
                  </a:cubicBezTo>
                  <a:lnTo>
                    <a:pt x="0" y="148124"/>
                  </a:lnTo>
                  <a:cubicBezTo>
                    <a:pt x="0" y="108839"/>
                    <a:pt x="15606" y="71163"/>
                    <a:pt x="43385" y="43385"/>
                  </a:cubicBezTo>
                  <a:cubicBezTo>
                    <a:pt x="71163" y="15606"/>
                    <a:pt x="108839" y="0"/>
                    <a:pt x="148124" y="0"/>
                  </a:cubicBezTo>
                  <a:close/>
                </a:path>
              </a:pathLst>
            </a:custGeom>
            <a:solidFill>
              <a:srgbClr val="172E73"/>
            </a:solidFill>
          </p:spPr>
          <p:txBody>
            <a:bodyPr/>
            <a:lstStyle/>
            <a:p>
              <a:endParaRPr lang="en-GB"/>
            </a:p>
          </p:txBody>
        </p:sp>
        <p:sp>
          <p:nvSpPr>
            <p:cNvPr id="53" name="TextBox 53"/>
            <p:cNvSpPr txBox="1"/>
            <p:nvPr/>
          </p:nvSpPr>
          <p:spPr>
            <a:xfrm>
              <a:off x="0" y="-38100"/>
              <a:ext cx="578157" cy="764267"/>
            </a:xfrm>
            <a:prstGeom prst="rect">
              <a:avLst/>
            </a:prstGeom>
          </p:spPr>
          <p:txBody>
            <a:bodyPr lIns="50800" tIns="50800" rIns="50800" bIns="50800" rtlCol="0" anchor="ctr"/>
            <a:lstStyle/>
            <a:p>
              <a:pPr algn="ctr">
                <a:lnSpc>
                  <a:spcPts val="2659"/>
                </a:lnSpc>
                <a:spcBef>
                  <a:spcPct val="0"/>
                </a:spcBef>
              </a:pPr>
              <a:endParaRPr/>
            </a:p>
          </p:txBody>
        </p:sp>
      </p:grpSp>
      <p:grpSp>
        <p:nvGrpSpPr>
          <p:cNvPr id="54" name="Group 54"/>
          <p:cNvGrpSpPr/>
          <p:nvPr/>
        </p:nvGrpSpPr>
        <p:grpSpPr>
          <a:xfrm rot="-5400000">
            <a:off x="4406922" y="7024006"/>
            <a:ext cx="2195188" cy="2757164"/>
            <a:chOff x="0" y="0"/>
            <a:chExt cx="578157" cy="726167"/>
          </a:xfrm>
        </p:grpSpPr>
        <p:sp>
          <p:nvSpPr>
            <p:cNvPr id="55" name="Freeform 55"/>
            <p:cNvSpPr/>
            <p:nvPr/>
          </p:nvSpPr>
          <p:spPr>
            <a:xfrm>
              <a:off x="0" y="0"/>
              <a:ext cx="578157" cy="726167"/>
            </a:xfrm>
            <a:custGeom>
              <a:avLst/>
              <a:gdLst/>
              <a:ahLst/>
              <a:cxnLst/>
              <a:rect l="l" t="t" r="r" b="b"/>
              <a:pathLst>
                <a:path w="578157" h="726167">
                  <a:moveTo>
                    <a:pt x="148124" y="0"/>
                  </a:moveTo>
                  <a:lnTo>
                    <a:pt x="430032" y="0"/>
                  </a:lnTo>
                  <a:cubicBezTo>
                    <a:pt x="469317" y="0"/>
                    <a:pt x="506993" y="15606"/>
                    <a:pt x="534772" y="43385"/>
                  </a:cubicBezTo>
                  <a:cubicBezTo>
                    <a:pt x="562551" y="71163"/>
                    <a:pt x="578157" y="108839"/>
                    <a:pt x="578157" y="148124"/>
                  </a:cubicBezTo>
                  <a:lnTo>
                    <a:pt x="578157" y="578042"/>
                  </a:lnTo>
                  <a:cubicBezTo>
                    <a:pt x="578157" y="617327"/>
                    <a:pt x="562551" y="655003"/>
                    <a:pt x="534772" y="682782"/>
                  </a:cubicBezTo>
                  <a:cubicBezTo>
                    <a:pt x="506993" y="710561"/>
                    <a:pt x="469317" y="726167"/>
                    <a:pt x="430032" y="726167"/>
                  </a:cubicBezTo>
                  <a:lnTo>
                    <a:pt x="148124" y="726167"/>
                  </a:lnTo>
                  <a:cubicBezTo>
                    <a:pt x="108839" y="726167"/>
                    <a:pt x="71163" y="710561"/>
                    <a:pt x="43385" y="682782"/>
                  </a:cubicBezTo>
                  <a:cubicBezTo>
                    <a:pt x="15606" y="655003"/>
                    <a:pt x="0" y="617327"/>
                    <a:pt x="0" y="578042"/>
                  </a:cubicBezTo>
                  <a:lnTo>
                    <a:pt x="0" y="148124"/>
                  </a:lnTo>
                  <a:cubicBezTo>
                    <a:pt x="0" y="108839"/>
                    <a:pt x="15606" y="71163"/>
                    <a:pt x="43385" y="43385"/>
                  </a:cubicBezTo>
                  <a:cubicBezTo>
                    <a:pt x="71163" y="15606"/>
                    <a:pt x="108839" y="0"/>
                    <a:pt x="148124" y="0"/>
                  </a:cubicBezTo>
                  <a:close/>
                </a:path>
              </a:pathLst>
            </a:custGeom>
            <a:solidFill>
              <a:srgbClr val="172E73"/>
            </a:solidFill>
          </p:spPr>
          <p:txBody>
            <a:bodyPr/>
            <a:lstStyle/>
            <a:p>
              <a:endParaRPr lang="en-GB"/>
            </a:p>
          </p:txBody>
        </p:sp>
        <p:sp>
          <p:nvSpPr>
            <p:cNvPr id="56" name="TextBox 56"/>
            <p:cNvSpPr txBox="1"/>
            <p:nvPr/>
          </p:nvSpPr>
          <p:spPr>
            <a:xfrm>
              <a:off x="0" y="-38100"/>
              <a:ext cx="578157" cy="764267"/>
            </a:xfrm>
            <a:prstGeom prst="rect">
              <a:avLst/>
            </a:prstGeom>
          </p:spPr>
          <p:txBody>
            <a:bodyPr lIns="50800" tIns="50800" rIns="50800" bIns="50800" rtlCol="0" anchor="ctr"/>
            <a:lstStyle/>
            <a:p>
              <a:pPr algn="ctr">
                <a:lnSpc>
                  <a:spcPts val="2659"/>
                </a:lnSpc>
                <a:spcBef>
                  <a:spcPct val="0"/>
                </a:spcBef>
              </a:pPr>
              <a:endParaRPr/>
            </a:p>
          </p:txBody>
        </p:sp>
      </p:grpSp>
      <p:grpSp>
        <p:nvGrpSpPr>
          <p:cNvPr id="57" name="Group 57"/>
          <p:cNvGrpSpPr/>
          <p:nvPr/>
        </p:nvGrpSpPr>
        <p:grpSpPr>
          <a:xfrm rot="-5400000">
            <a:off x="1336684" y="7053152"/>
            <a:ext cx="2195188" cy="2757164"/>
            <a:chOff x="0" y="0"/>
            <a:chExt cx="578157" cy="726167"/>
          </a:xfrm>
        </p:grpSpPr>
        <p:sp>
          <p:nvSpPr>
            <p:cNvPr id="58" name="Freeform 58"/>
            <p:cNvSpPr/>
            <p:nvPr/>
          </p:nvSpPr>
          <p:spPr>
            <a:xfrm>
              <a:off x="0" y="0"/>
              <a:ext cx="578157" cy="726167"/>
            </a:xfrm>
            <a:custGeom>
              <a:avLst/>
              <a:gdLst/>
              <a:ahLst/>
              <a:cxnLst/>
              <a:rect l="l" t="t" r="r" b="b"/>
              <a:pathLst>
                <a:path w="578157" h="726167">
                  <a:moveTo>
                    <a:pt x="148124" y="0"/>
                  </a:moveTo>
                  <a:lnTo>
                    <a:pt x="430032" y="0"/>
                  </a:lnTo>
                  <a:cubicBezTo>
                    <a:pt x="469317" y="0"/>
                    <a:pt x="506993" y="15606"/>
                    <a:pt x="534772" y="43385"/>
                  </a:cubicBezTo>
                  <a:cubicBezTo>
                    <a:pt x="562551" y="71163"/>
                    <a:pt x="578157" y="108839"/>
                    <a:pt x="578157" y="148124"/>
                  </a:cubicBezTo>
                  <a:lnTo>
                    <a:pt x="578157" y="578042"/>
                  </a:lnTo>
                  <a:cubicBezTo>
                    <a:pt x="578157" y="617327"/>
                    <a:pt x="562551" y="655003"/>
                    <a:pt x="534772" y="682782"/>
                  </a:cubicBezTo>
                  <a:cubicBezTo>
                    <a:pt x="506993" y="710561"/>
                    <a:pt x="469317" y="726167"/>
                    <a:pt x="430032" y="726167"/>
                  </a:cubicBezTo>
                  <a:lnTo>
                    <a:pt x="148124" y="726167"/>
                  </a:lnTo>
                  <a:cubicBezTo>
                    <a:pt x="108839" y="726167"/>
                    <a:pt x="71163" y="710561"/>
                    <a:pt x="43385" y="682782"/>
                  </a:cubicBezTo>
                  <a:cubicBezTo>
                    <a:pt x="15606" y="655003"/>
                    <a:pt x="0" y="617327"/>
                    <a:pt x="0" y="578042"/>
                  </a:cubicBezTo>
                  <a:lnTo>
                    <a:pt x="0" y="148124"/>
                  </a:lnTo>
                  <a:cubicBezTo>
                    <a:pt x="0" y="108839"/>
                    <a:pt x="15606" y="71163"/>
                    <a:pt x="43385" y="43385"/>
                  </a:cubicBezTo>
                  <a:cubicBezTo>
                    <a:pt x="71163" y="15606"/>
                    <a:pt x="108839" y="0"/>
                    <a:pt x="148124" y="0"/>
                  </a:cubicBezTo>
                  <a:close/>
                </a:path>
              </a:pathLst>
            </a:custGeom>
            <a:solidFill>
              <a:srgbClr val="172E73"/>
            </a:solidFill>
          </p:spPr>
          <p:txBody>
            <a:bodyPr/>
            <a:lstStyle/>
            <a:p>
              <a:endParaRPr lang="en-GB"/>
            </a:p>
          </p:txBody>
        </p:sp>
        <p:sp>
          <p:nvSpPr>
            <p:cNvPr id="59" name="TextBox 59"/>
            <p:cNvSpPr txBox="1"/>
            <p:nvPr/>
          </p:nvSpPr>
          <p:spPr>
            <a:xfrm>
              <a:off x="0" y="-38100"/>
              <a:ext cx="578157" cy="764267"/>
            </a:xfrm>
            <a:prstGeom prst="rect">
              <a:avLst/>
            </a:prstGeom>
          </p:spPr>
          <p:txBody>
            <a:bodyPr lIns="50800" tIns="50800" rIns="50800" bIns="50800" rtlCol="0" anchor="ctr"/>
            <a:lstStyle/>
            <a:p>
              <a:pPr algn="ctr">
                <a:lnSpc>
                  <a:spcPts val="2659"/>
                </a:lnSpc>
                <a:spcBef>
                  <a:spcPct val="0"/>
                </a:spcBef>
              </a:pPr>
              <a:endParaRPr/>
            </a:p>
          </p:txBody>
        </p:sp>
      </p:grpSp>
      <p:sp>
        <p:nvSpPr>
          <p:cNvPr id="60" name="TextBox 60"/>
          <p:cNvSpPr txBox="1"/>
          <p:nvPr/>
        </p:nvSpPr>
        <p:spPr>
          <a:xfrm>
            <a:off x="7536440" y="6634624"/>
            <a:ext cx="2215460" cy="377190"/>
          </a:xfrm>
          <a:prstGeom prst="rect">
            <a:avLst/>
          </a:prstGeom>
        </p:spPr>
        <p:txBody>
          <a:bodyPr lIns="0" tIns="0" rIns="0" bIns="0" rtlCol="0" anchor="t">
            <a:spAutoFit/>
          </a:bodyPr>
          <a:lstStyle/>
          <a:p>
            <a:pPr algn="ctr">
              <a:lnSpc>
                <a:spcPts val="3150"/>
              </a:lnSpc>
            </a:pPr>
            <a:r>
              <a:rPr lang="en-US" sz="2100" b="1" spc="63" dirty="0">
                <a:solidFill>
                  <a:srgbClr val="000000"/>
                </a:solidFill>
                <a:latin typeface="Canva Sans Bold"/>
                <a:ea typeface="Canva Sans Bold"/>
                <a:cs typeface="Canva Sans Bold"/>
                <a:sym typeface="Canva Sans Bold"/>
              </a:rPr>
              <a:t>Day 2</a:t>
            </a:r>
          </a:p>
        </p:txBody>
      </p:sp>
      <p:sp>
        <p:nvSpPr>
          <p:cNvPr id="61" name="TextBox 61"/>
          <p:cNvSpPr txBox="1"/>
          <p:nvPr/>
        </p:nvSpPr>
        <p:spPr>
          <a:xfrm>
            <a:off x="4410557" y="6632211"/>
            <a:ext cx="2215460" cy="377190"/>
          </a:xfrm>
          <a:prstGeom prst="rect">
            <a:avLst/>
          </a:prstGeom>
        </p:spPr>
        <p:txBody>
          <a:bodyPr lIns="0" tIns="0" rIns="0" bIns="0" rtlCol="0" anchor="t">
            <a:spAutoFit/>
          </a:bodyPr>
          <a:lstStyle/>
          <a:p>
            <a:pPr algn="ctr">
              <a:lnSpc>
                <a:spcPts val="3150"/>
              </a:lnSpc>
            </a:pPr>
            <a:r>
              <a:rPr lang="en-US" sz="2100" b="1" spc="63" dirty="0">
                <a:solidFill>
                  <a:srgbClr val="000000"/>
                </a:solidFill>
                <a:latin typeface="Canva Sans Bold"/>
                <a:ea typeface="Canva Sans Bold"/>
                <a:cs typeface="Canva Sans Bold"/>
                <a:sym typeface="Canva Sans Bold"/>
              </a:rPr>
              <a:t>Day 2</a:t>
            </a:r>
          </a:p>
        </p:txBody>
      </p:sp>
      <p:sp>
        <p:nvSpPr>
          <p:cNvPr id="62" name="TextBox 62"/>
          <p:cNvSpPr txBox="1"/>
          <p:nvPr/>
        </p:nvSpPr>
        <p:spPr>
          <a:xfrm>
            <a:off x="1295472" y="6651812"/>
            <a:ext cx="2215460" cy="377190"/>
          </a:xfrm>
          <a:prstGeom prst="rect">
            <a:avLst/>
          </a:prstGeom>
        </p:spPr>
        <p:txBody>
          <a:bodyPr lIns="0" tIns="0" rIns="0" bIns="0" rtlCol="0" anchor="t">
            <a:spAutoFit/>
          </a:bodyPr>
          <a:lstStyle/>
          <a:p>
            <a:pPr algn="ctr">
              <a:lnSpc>
                <a:spcPts val="3150"/>
              </a:lnSpc>
            </a:pPr>
            <a:r>
              <a:rPr lang="en-US" sz="2100" b="1" spc="63" dirty="0">
                <a:solidFill>
                  <a:srgbClr val="000000"/>
                </a:solidFill>
                <a:latin typeface="Canva Sans Bold"/>
                <a:ea typeface="Canva Sans Bold"/>
                <a:cs typeface="Canva Sans Bold"/>
                <a:sym typeface="Canva Sans Bold"/>
              </a:rPr>
              <a:t>Day 2</a:t>
            </a:r>
          </a:p>
        </p:txBody>
      </p:sp>
      <p:sp>
        <p:nvSpPr>
          <p:cNvPr id="63" name="TextBox 63"/>
          <p:cNvSpPr txBox="1"/>
          <p:nvPr/>
        </p:nvSpPr>
        <p:spPr>
          <a:xfrm>
            <a:off x="7431998" y="8020206"/>
            <a:ext cx="2493349" cy="665567"/>
          </a:xfrm>
          <a:prstGeom prst="rect">
            <a:avLst/>
          </a:prstGeom>
        </p:spPr>
        <p:txBody>
          <a:bodyPr lIns="0" tIns="0" rIns="0" bIns="0" rtlCol="0" anchor="t">
            <a:spAutoFit/>
          </a:bodyPr>
          <a:lstStyle/>
          <a:p>
            <a:pPr algn="ctr">
              <a:lnSpc>
                <a:spcPts val="2700"/>
              </a:lnSpc>
            </a:pPr>
            <a:r>
              <a:rPr lang="en-US" sz="1800" spc="54" dirty="0">
                <a:solidFill>
                  <a:srgbClr val="FFFFFF"/>
                </a:solidFill>
                <a:latin typeface="Canva Sans"/>
                <a:ea typeface="Canva Sans"/>
                <a:cs typeface="Canva Sans"/>
                <a:sym typeface="Canva Sans"/>
              </a:rPr>
              <a:t>Approximations of Practice</a:t>
            </a:r>
          </a:p>
        </p:txBody>
      </p:sp>
      <p:sp>
        <p:nvSpPr>
          <p:cNvPr id="64" name="TextBox 64"/>
          <p:cNvSpPr txBox="1"/>
          <p:nvPr/>
        </p:nvSpPr>
        <p:spPr>
          <a:xfrm>
            <a:off x="4323271" y="7896680"/>
            <a:ext cx="2493349" cy="1011815"/>
          </a:xfrm>
          <a:prstGeom prst="rect">
            <a:avLst/>
          </a:prstGeom>
        </p:spPr>
        <p:txBody>
          <a:bodyPr lIns="0" tIns="0" rIns="0" bIns="0" rtlCol="0" anchor="t">
            <a:spAutoFit/>
          </a:bodyPr>
          <a:lstStyle/>
          <a:p>
            <a:pPr algn="ctr">
              <a:lnSpc>
                <a:spcPts val="2700"/>
              </a:lnSpc>
            </a:pPr>
            <a:r>
              <a:rPr lang="en-US" spc="54" dirty="0">
                <a:solidFill>
                  <a:srgbClr val="FFFFFF"/>
                </a:solidFill>
                <a:latin typeface="Canva Sans"/>
                <a:ea typeface="Canva Sans"/>
                <a:cs typeface="Canva Sans"/>
                <a:sym typeface="Canva Sans"/>
              </a:rPr>
              <a:t>Misconceptions &amp; Pedagogical Strategies</a:t>
            </a:r>
            <a:endParaRPr lang="en-US" sz="1800" spc="54" dirty="0">
              <a:solidFill>
                <a:srgbClr val="FFFFFF"/>
              </a:solidFill>
              <a:latin typeface="Canva Sans"/>
              <a:ea typeface="Canva Sans"/>
              <a:cs typeface="Canva Sans"/>
              <a:sym typeface="Canva Sans"/>
            </a:endParaRPr>
          </a:p>
        </p:txBody>
      </p:sp>
      <p:sp>
        <p:nvSpPr>
          <p:cNvPr id="65" name="TextBox 65"/>
          <p:cNvSpPr txBox="1"/>
          <p:nvPr/>
        </p:nvSpPr>
        <p:spPr>
          <a:xfrm>
            <a:off x="1156528" y="7938270"/>
            <a:ext cx="2493349" cy="319318"/>
          </a:xfrm>
          <a:prstGeom prst="rect">
            <a:avLst/>
          </a:prstGeom>
        </p:spPr>
        <p:txBody>
          <a:bodyPr lIns="0" tIns="0" rIns="0" bIns="0" rtlCol="0" anchor="t">
            <a:spAutoFit/>
          </a:bodyPr>
          <a:lstStyle/>
          <a:p>
            <a:pPr algn="ctr">
              <a:lnSpc>
                <a:spcPts val="2700"/>
              </a:lnSpc>
            </a:pPr>
            <a:r>
              <a:rPr lang="en-US" spc="54" dirty="0">
                <a:solidFill>
                  <a:srgbClr val="FFFFFF"/>
                </a:solidFill>
                <a:latin typeface="Canva Sans"/>
                <a:ea typeface="Canva Sans"/>
                <a:cs typeface="Canva Sans"/>
                <a:sym typeface="Canva Sans"/>
              </a:rPr>
              <a:t>Retrieval Practice</a:t>
            </a:r>
            <a:endParaRPr lang="en-US" sz="1800" spc="54" dirty="0">
              <a:solidFill>
                <a:srgbClr val="FFFFFF"/>
              </a:solidFill>
              <a:latin typeface="Canva Sans"/>
              <a:ea typeface="Canva Sans"/>
              <a:cs typeface="Canva Sans"/>
              <a:sym typeface="Canva Sans"/>
            </a:endParaRPr>
          </a:p>
        </p:txBody>
      </p:sp>
      <p:grpSp>
        <p:nvGrpSpPr>
          <p:cNvPr id="66" name="Group 3">
            <a:extLst>
              <a:ext uri="{FF2B5EF4-FFF2-40B4-BE49-F238E27FC236}">
                <a16:creationId xmlns:a16="http://schemas.microsoft.com/office/drawing/2014/main" id="{7BE8F927-72FE-ABAD-E55D-CA3B3634190D}"/>
              </a:ext>
            </a:extLst>
          </p:cNvPr>
          <p:cNvGrpSpPr/>
          <p:nvPr/>
        </p:nvGrpSpPr>
        <p:grpSpPr>
          <a:xfrm>
            <a:off x="1074496" y="5748258"/>
            <a:ext cx="9028500" cy="457765"/>
            <a:chOff x="0" y="0"/>
            <a:chExt cx="4274726" cy="169123"/>
          </a:xfrm>
          <a:solidFill>
            <a:srgbClr val="00B050"/>
          </a:solidFill>
        </p:grpSpPr>
        <p:sp>
          <p:nvSpPr>
            <p:cNvPr id="67" name="Freeform 4">
              <a:extLst>
                <a:ext uri="{FF2B5EF4-FFF2-40B4-BE49-F238E27FC236}">
                  <a16:creationId xmlns:a16="http://schemas.microsoft.com/office/drawing/2014/main" id="{551A9F0D-EDD3-D71E-B725-37DF5A5D6B89}"/>
                </a:ext>
              </a:extLst>
            </p:cNvPr>
            <p:cNvSpPr/>
            <p:nvPr/>
          </p:nvSpPr>
          <p:spPr>
            <a:xfrm>
              <a:off x="0" y="0"/>
              <a:ext cx="4274726" cy="169123"/>
            </a:xfrm>
            <a:custGeom>
              <a:avLst/>
              <a:gdLst/>
              <a:ahLst/>
              <a:cxnLst/>
              <a:rect l="l" t="t" r="r" b="b"/>
              <a:pathLst>
                <a:path w="4274726" h="169123">
                  <a:moveTo>
                    <a:pt x="19080" y="0"/>
                  </a:moveTo>
                  <a:lnTo>
                    <a:pt x="4255646" y="0"/>
                  </a:lnTo>
                  <a:cubicBezTo>
                    <a:pt x="4266183" y="0"/>
                    <a:pt x="4274726" y="8542"/>
                    <a:pt x="4274726" y="19080"/>
                  </a:cubicBezTo>
                  <a:lnTo>
                    <a:pt x="4274726" y="150043"/>
                  </a:lnTo>
                  <a:cubicBezTo>
                    <a:pt x="4274726" y="160581"/>
                    <a:pt x="4266183" y="169123"/>
                    <a:pt x="4255646" y="169123"/>
                  </a:cubicBezTo>
                  <a:lnTo>
                    <a:pt x="19080" y="169123"/>
                  </a:lnTo>
                  <a:cubicBezTo>
                    <a:pt x="8542" y="169123"/>
                    <a:pt x="0" y="160581"/>
                    <a:pt x="0" y="150043"/>
                  </a:cubicBezTo>
                  <a:lnTo>
                    <a:pt x="0" y="19080"/>
                  </a:lnTo>
                  <a:cubicBezTo>
                    <a:pt x="0" y="8542"/>
                    <a:pt x="8542" y="0"/>
                    <a:pt x="19080" y="0"/>
                  </a:cubicBezTo>
                  <a:close/>
                </a:path>
              </a:pathLst>
            </a:custGeom>
            <a:grpFill/>
          </p:spPr>
          <p:txBody>
            <a:bodyPr/>
            <a:lstStyle/>
            <a:p>
              <a:endParaRPr lang="en-GB"/>
            </a:p>
          </p:txBody>
        </p:sp>
        <p:sp>
          <p:nvSpPr>
            <p:cNvPr id="68" name="TextBox 5">
              <a:extLst>
                <a:ext uri="{FF2B5EF4-FFF2-40B4-BE49-F238E27FC236}">
                  <a16:creationId xmlns:a16="http://schemas.microsoft.com/office/drawing/2014/main" id="{60083CCE-1AC7-0ABB-29F2-84E35E95EE81}"/>
                </a:ext>
              </a:extLst>
            </p:cNvPr>
            <p:cNvSpPr txBox="1"/>
            <p:nvPr/>
          </p:nvSpPr>
          <p:spPr>
            <a:xfrm>
              <a:off x="0" y="-38100"/>
              <a:ext cx="4274726" cy="207223"/>
            </a:xfrm>
            <a:prstGeom prst="rect">
              <a:avLst/>
            </a:prstGeom>
            <a:grpFill/>
          </p:spPr>
          <p:txBody>
            <a:bodyPr lIns="50800" tIns="50800" rIns="50800" bIns="50800" rtlCol="0" anchor="ctr"/>
            <a:lstStyle/>
            <a:p>
              <a:pPr algn="ctr">
                <a:lnSpc>
                  <a:spcPts val="2659"/>
                </a:lnSpc>
                <a:spcBef>
                  <a:spcPct val="0"/>
                </a:spcBef>
              </a:pPr>
              <a:r>
                <a:rPr lang="en-GB" sz="2800" b="1" dirty="0">
                  <a:solidFill>
                    <a:schemeClr val="bg1"/>
                  </a:solidFill>
                </a:rPr>
                <a:t>INTRODUCE, ANALYSE, PREPARE</a:t>
              </a:r>
              <a:endParaRPr sz="2800" b="1" dirty="0">
                <a:solidFill>
                  <a:schemeClr val="bg1"/>
                </a:solidFill>
              </a:endParaRPr>
            </a:p>
          </p:txBody>
        </p:sp>
      </p:grpSp>
      <p:pic>
        <p:nvPicPr>
          <p:cNvPr id="76" name="Picture 75">
            <a:extLst>
              <a:ext uri="{FF2B5EF4-FFF2-40B4-BE49-F238E27FC236}">
                <a16:creationId xmlns:a16="http://schemas.microsoft.com/office/drawing/2014/main" id="{D8282E05-13B6-28A0-5F7C-5EB450030C6C}"/>
              </a:ext>
            </a:extLst>
          </p:cNvPr>
          <p:cNvPicPr>
            <a:picLocks noChangeAspect="1"/>
          </p:cNvPicPr>
          <p:nvPr/>
        </p:nvPicPr>
        <p:blipFill>
          <a:blip r:embed="rId6"/>
          <a:stretch>
            <a:fillRect/>
          </a:stretch>
        </p:blipFill>
        <p:spPr>
          <a:xfrm>
            <a:off x="12145075" y="2746583"/>
            <a:ext cx="4831124" cy="7011541"/>
          </a:xfrm>
          <a:prstGeom prst="rect">
            <a:avLst/>
          </a:prstGeom>
        </p:spPr>
      </p:pic>
      <p:sp>
        <p:nvSpPr>
          <p:cNvPr id="16" name="TextBox 15">
            <a:extLst>
              <a:ext uri="{FF2B5EF4-FFF2-40B4-BE49-F238E27FC236}">
                <a16:creationId xmlns:a16="http://schemas.microsoft.com/office/drawing/2014/main" id="{F88EE5B6-AB12-CA9F-1DB1-0B856EF2FAA8}"/>
              </a:ext>
            </a:extLst>
          </p:cNvPr>
          <p:cNvSpPr txBox="1"/>
          <p:nvPr/>
        </p:nvSpPr>
        <p:spPr>
          <a:xfrm>
            <a:off x="4269388" y="3958798"/>
            <a:ext cx="2547232" cy="757900"/>
          </a:xfrm>
          <a:prstGeom prst="rect">
            <a:avLst/>
          </a:prstGeom>
          <a:noFill/>
        </p:spPr>
        <p:txBody>
          <a:bodyPr wrap="square">
            <a:spAutoFit/>
          </a:bodyPr>
          <a:lstStyle/>
          <a:p>
            <a:pPr algn="ctr">
              <a:lnSpc>
                <a:spcPts val="2700"/>
              </a:lnSpc>
            </a:pPr>
            <a:r>
              <a:rPr lang="en-US" spc="54" dirty="0">
                <a:solidFill>
                  <a:srgbClr val="FFFFFF"/>
                </a:solidFill>
                <a:latin typeface="Canva Sans"/>
                <a:ea typeface="Canva Sans"/>
                <a:cs typeface="Canva Sans"/>
                <a:sym typeface="Canva Sans"/>
              </a:rPr>
              <a:t>Benefits &amp; Limitations</a:t>
            </a:r>
            <a:endParaRPr lang="en-US" sz="1800" spc="54" dirty="0">
              <a:solidFill>
                <a:srgbClr val="FFFFFF"/>
              </a:solidFill>
              <a:latin typeface="Canva Sans"/>
              <a:ea typeface="Canva Sans"/>
              <a:cs typeface="Canva Sans"/>
              <a:sym typeface="Canva Sans"/>
            </a:endParaRPr>
          </a:p>
        </p:txBody>
      </p:sp>
      <p:cxnSp>
        <p:nvCxnSpPr>
          <p:cNvPr id="69" name="Straight Arrow Connector 68">
            <a:extLst>
              <a:ext uri="{FF2B5EF4-FFF2-40B4-BE49-F238E27FC236}">
                <a16:creationId xmlns:a16="http://schemas.microsoft.com/office/drawing/2014/main" id="{7B4919EA-F451-C9A1-0FC4-F80C5838B1B1}"/>
              </a:ext>
            </a:extLst>
          </p:cNvPr>
          <p:cNvCxnSpPr>
            <a:cxnSpLocks/>
          </p:cNvCxnSpPr>
          <p:nvPr/>
        </p:nvCxnSpPr>
        <p:spPr>
          <a:xfrm flipH="1" flipV="1">
            <a:off x="10312105" y="3073425"/>
            <a:ext cx="1832970" cy="503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a16="http://schemas.microsoft.com/office/drawing/2014/main" id="{4595EC74-3140-4A5E-3537-B5611FA07C3F}"/>
              </a:ext>
            </a:extLst>
          </p:cNvPr>
          <p:cNvCxnSpPr>
            <a:cxnSpLocks/>
          </p:cNvCxnSpPr>
          <p:nvPr/>
        </p:nvCxnSpPr>
        <p:spPr>
          <a:xfrm flipH="1" flipV="1">
            <a:off x="10312105" y="3341912"/>
            <a:ext cx="1916634" cy="10975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a16="http://schemas.microsoft.com/office/drawing/2014/main" id="{21CB7C21-FEF3-7F6A-E369-D6C4F16DAEC6}"/>
              </a:ext>
            </a:extLst>
          </p:cNvPr>
          <p:cNvCxnSpPr>
            <a:cxnSpLocks/>
          </p:cNvCxnSpPr>
          <p:nvPr/>
        </p:nvCxnSpPr>
        <p:spPr>
          <a:xfrm flipH="1" flipV="1">
            <a:off x="10228857" y="3450615"/>
            <a:ext cx="2007347" cy="21727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a:extLst>
              <a:ext uri="{FF2B5EF4-FFF2-40B4-BE49-F238E27FC236}">
                <a16:creationId xmlns:a16="http://schemas.microsoft.com/office/drawing/2014/main" id="{93C6DE5C-CF20-D3B1-FC12-C3A0963EA1FA}"/>
              </a:ext>
            </a:extLst>
          </p:cNvPr>
          <p:cNvCxnSpPr>
            <a:cxnSpLocks/>
          </p:cNvCxnSpPr>
          <p:nvPr/>
        </p:nvCxnSpPr>
        <p:spPr>
          <a:xfrm flipH="1" flipV="1">
            <a:off x="10312105" y="7114182"/>
            <a:ext cx="1940135" cy="9060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a:extLst>
              <a:ext uri="{FF2B5EF4-FFF2-40B4-BE49-F238E27FC236}">
                <a16:creationId xmlns:a16="http://schemas.microsoft.com/office/drawing/2014/main" id="{5E162B60-4365-7044-B5EC-A2EE7F78B442}"/>
              </a:ext>
            </a:extLst>
          </p:cNvPr>
          <p:cNvCxnSpPr>
            <a:cxnSpLocks/>
          </p:cNvCxnSpPr>
          <p:nvPr/>
        </p:nvCxnSpPr>
        <p:spPr>
          <a:xfrm flipH="1">
            <a:off x="10312105" y="6960489"/>
            <a:ext cx="194013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7" name="Straight Arrow Connector 76">
            <a:extLst>
              <a:ext uri="{FF2B5EF4-FFF2-40B4-BE49-F238E27FC236}">
                <a16:creationId xmlns:a16="http://schemas.microsoft.com/office/drawing/2014/main" id="{94551081-BC71-649B-C116-8E8710AC284F}"/>
              </a:ext>
            </a:extLst>
          </p:cNvPr>
          <p:cNvCxnSpPr>
            <a:cxnSpLocks/>
          </p:cNvCxnSpPr>
          <p:nvPr/>
        </p:nvCxnSpPr>
        <p:spPr>
          <a:xfrm flipH="1" flipV="1">
            <a:off x="10228857" y="7304994"/>
            <a:ext cx="1978441" cy="18185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810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GB"/>
          </a:p>
        </p:txBody>
      </p:sp>
      <p:sp>
        <p:nvSpPr>
          <p:cNvPr id="13" name="TextBox 13"/>
          <p:cNvSpPr txBox="1"/>
          <p:nvPr/>
        </p:nvSpPr>
        <p:spPr>
          <a:xfrm>
            <a:off x="386685" y="79317"/>
            <a:ext cx="5868169" cy="1846659"/>
          </a:xfrm>
          <a:prstGeom prst="rect">
            <a:avLst/>
          </a:prstGeom>
        </p:spPr>
        <p:txBody>
          <a:bodyPr lIns="0" tIns="0" rIns="0" bIns="0" rtlCol="0" anchor="t">
            <a:spAutoFit/>
          </a:bodyPr>
          <a:lstStyle/>
          <a:p>
            <a:pPr marL="0" lvl="0" indent="0" algn="l">
              <a:lnSpc>
                <a:spcPts val="7200"/>
              </a:lnSpc>
              <a:spcBef>
                <a:spcPct val="0"/>
              </a:spcBef>
            </a:pPr>
            <a:r>
              <a:rPr lang="en-US" sz="6000" b="1" dirty="0">
                <a:solidFill>
                  <a:srgbClr val="000000"/>
                </a:solidFill>
                <a:latin typeface="Canva Sans Bold"/>
                <a:ea typeface="Canva Sans Bold"/>
                <a:cs typeface="Canva Sans Bold"/>
                <a:sym typeface="Canva Sans Bold"/>
              </a:rPr>
              <a:t>Student Evidence</a:t>
            </a:r>
            <a:endParaRPr lang="en-US" sz="6000" b="1" u="none" strike="noStrike" dirty="0">
              <a:solidFill>
                <a:srgbClr val="000000"/>
              </a:solidFill>
              <a:latin typeface="Canva Sans Bold"/>
              <a:ea typeface="Canva Sans Bold"/>
              <a:cs typeface="Canva Sans Bold"/>
              <a:sym typeface="Canva Sans Bold"/>
            </a:endParaRPr>
          </a:p>
        </p:txBody>
      </p:sp>
      <p:sp>
        <p:nvSpPr>
          <p:cNvPr id="14" name="TextBox 14"/>
          <p:cNvSpPr txBox="1"/>
          <p:nvPr/>
        </p:nvSpPr>
        <p:spPr>
          <a:xfrm>
            <a:off x="13793319" y="3969360"/>
            <a:ext cx="3190629" cy="664845"/>
          </a:xfrm>
          <a:prstGeom prst="rect">
            <a:avLst/>
          </a:prstGeom>
        </p:spPr>
        <p:txBody>
          <a:bodyPr lIns="0" tIns="0" rIns="0" bIns="0" rtlCol="0" anchor="t">
            <a:spAutoFit/>
          </a:bodyPr>
          <a:lstStyle/>
          <a:p>
            <a:pPr algn="l">
              <a:lnSpc>
                <a:spcPts val="2700"/>
              </a:lnSpc>
            </a:pPr>
            <a:r>
              <a:rPr lang="en-US" sz="1800" spc="54">
                <a:solidFill>
                  <a:srgbClr val="FFFFFF"/>
                </a:solidFill>
                <a:latin typeface="Canva Sans"/>
                <a:ea typeface="Canva Sans"/>
                <a:cs typeface="Canva Sans"/>
                <a:sym typeface="Canva Sans"/>
              </a:rPr>
              <a:t>I can teach online thanks to training from Ingoude.</a:t>
            </a:r>
          </a:p>
        </p:txBody>
      </p:sp>
      <p:sp>
        <p:nvSpPr>
          <p:cNvPr id="16" name="TextBox 16"/>
          <p:cNvSpPr txBox="1"/>
          <p:nvPr/>
        </p:nvSpPr>
        <p:spPr>
          <a:xfrm>
            <a:off x="13793319" y="2807796"/>
            <a:ext cx="1025033" cy="321945"/>
          </a:xfrm>
          <a:prstGeom prst="rect">
            <a:avLst/>
          </a:prstGeom>
        </p:spPr>
        <p:txBody>
          <a:bodyPr lIns="0" tIns="0" rIns="0" bIns="0" rtlCol="0" anchor="t">
            <a:spAutoFit/>
          </a:bodyPr>
          <a:lstStyle/>
          <a:p>
            <a:pPr algn="l">
              <a:lnSpc>
                <a:spcPts val="2700"/>
              </a:lnSpc>
            </a:pPr>
            <a:r>
              <a:rPr lang="en-US" sz="1800" spc="54">
                <a:solidFill>
                  <a:srgbClr val="FFFFFF"/>
                </a:solidFill>
                <a:latin typeface="Canva Sans"/>
                <a:ea typeface="Canva Sans"/>
                <a:cs typeface="Canva Sans"/>
                <a:sym typeface="Canva Sans"/>
              </a:rPr>
              <a:t>Teacher</a:t>
            </a:r>
          </a:p>
        </p:txBody>
      </p:sp>
      <p:sp>
        <p:nvSpPr>
          <p:cNvPr id="23" name="TextBox 23"/>
          <p:cNvSpPr txBox="1"/>
          <p:nvPr/>
        </p:nvSpPr>
        <p:spPr>
          <a:xfrm>
            <a:off x="13793319" y="7464413"/>
            <a:ext cx="3190629" cy="1007745"/>
          </a:xfrm>
          <a:prstGeom prst="rect">
            <a:avLst/>
          </a:prstGeom>
        </p:spPr>
        <p:txBody>
          <a:bodyPr lIns="0" tIns="0" rIns="0" bIns="0" rtlCol="0" anchor="t">
            <a:spAutoFit/>
          </a:bodyPr>
          <a:lstStyle/>
          <a:p>
            <a:pPr algn="l">
              <a:lnSpc>
                <a:spcPts val="2700"/>
              </a:lnSpc>
            </a:pPr>
            <a:r>
              <a:rPr lang="en-US" sz="1800" spc="54">
                <a:solidFill>
                  <a:srgbClr val="FFFFFF"/>
                </a:solidFill>
                <a:latin typeface="Canva Sans"/>
                <a:ea typeface="Canva Sans"/>
                <a:cs typeface="Canva Sans"/>
                <a:sym typeface="Canva Sans"/>
              </a:rPr>
              <a:t>Learning through Borcelle Digital makes me more enthusiastic.”</a:t>
            </a:r>
          </a:p>
        </p:txBody>
      </p:sp>
      <p:sp>
        <p:nvSpPr>
          <p:cNvPr id="25" name="TextBox 25"/>
          <p:cNvSpPr txBox="1"/>
          <p:nvPr/>
        </p:nvSpPr>
        <p:spPr>
          <a:xfrm>
            <a:off x="13793319" y="6507600"/>
            <a:ext cx="1025033" cy="321945"/>
          </a:xfrm>
          <a:prstGeom prst="rect">
            <a:avLst/>
          </a:prstGeom>
        </p:spPr>
        <p:txBody>
          <a:bodyPr lIns="0" tIns="0" rIns="0" bIns="0" rtlCol="0" anchor="t">
            <a:spAutoFit/>
          </a:bodyPr>
          <a:lstStyle/>
          <a:p>
            <a:pPr algn="l">
              <a:lnSpc>
                <a:spcPts val="2700"/>
              </a:lnSpc>
            </a:pPr>
            <a:r>
              <a:rPr lang="en-US" sz="1800" spc="54" dirty="0">
                <a:solidFill>
                  <a:srgbClr val="FFFFFF"/>
                </a:solidFill>
                <a:latin typeface="Canva Sans"/>
                <a:ea typeface="Canva Sans"/>
                <a:cs typeface="Canva Sans"/>
                <a:sym typeface="Canva Sans"/>
              </a:rPr>
              <a:t>Student</a:t>
            </a:r>
          </a:p>
        </p:txBody>
      </p:sp>
      <p:sp>
        <p:nvSpPr>
          <p:cNvPr id="32" name="TextBox 32"/>
          <p:cNvSpPr txBox="1"/>
          <p:nvPr/>
        </p:nvSpPr>
        <p:spPr>
          <a:xfrm>
            <a:off x="4659540" y="7464413"/>
            <a:ext cx="3190629" cy="1007745"/>
          </a:xfrm>
          <a:prstGeom prst="rect">
            <a:avLst/>
          </a:prstGeom>
        </p:spPr>
        <p:txBody>
          <a:bodyPr lIns="0" tIns="0" rIns="0" bIns="0" rtlCol="0" anchor="t">
            <a:spAutoFit/>
          </a:bodyPr>
          <a:lstStyle/>
          <a:p>
            <a:pPr algn="l">
              <a:lnSpc>
                <a:spcPts val="2700"/>
              </a:lnSpc>
            </a:pPr>
            <a:r>
              <a:rPr lang="en-US" sz="1800" spc="54">
                <a:solidFill>
                  <a:srgbClr val="FFFFFF"/>
                </a:solidFill>
                <a:latin typeface="Canva Sans"/>
                <a:ea typeface="Canva Sans"/>
                <a:cs typeface="Canva Sans"/>
                <a:sym typeface="Canva Sans"/>
              </a:rPr>
              <a:t>EduFauget connects our students with great mentors.</a:t>
            </a:r>
          </a:p>
        </p:txBody>
      </p:sp>
      <p:grpSp>
        <p:nvGrpSpPr>
          <p:cNvPr id="35" name="Group 35"/>
          <p:cNvGrpSpPr/>
          <p:nvPr/>
        </p:nvGrpSpPr>
        <p:grpSpPr>
          <a:xfrm rot="-5400000">
            <a:off x="4695049" y="133147"/>
            <a:ext cx="1380613" cy="1738997"/>
            <a:chOff x="0" y="0"/>
            <a:chExt cx="363618" cy="458007"/>
          </a:xfrm>
        </p:grpSpPr>
        <p:sp>
          <p:nvSpPr>
            <p:cNvPr id="36" name="Freeform 36"/>
            <p:cNvSpPr/>
            <p:nvPr/>
          </p:nvSpPr>
          <p:spPr>
            <a:xfrm>
              <a:off x="0" y="0"/>
              <a:ext cx="363618" cy="458007"/>
            </a:xfrm>
            <a:custGeom>
              <a:avLst/>
              <a:gdLst/>
              <a:ahLst/>
              <a:cxnLst/>
              <a:rect l="l" t="t" r="r" b="b"/>
              <a:pathLst>
                <a:path w="363618" h="458007">
                  <a:moveTo>
                    <a:pt x="181809" y="0"/>
                  </a:moveTo>
                  <a:lnTo>
                    <a:pt x="181809" y="0"/>
                  </a:lnTo>
                  <a:cubicBezTo>
                    <a:pt x="230028" y="0"/>
                    <a:pt x="276272" y="19155"/>
                    <a:pt x="310368" y="53251"/>
                  </a:cubicBezTo>
                  <a:cubicBezTo>
                    <a:pt x="344463" y="87346"/>
                    <a:pt x="363618" y="133590"/>
                    <a:pt x="363618" y="181809"/>
                  </a:cubicBezTo>
                  <a:lnTo>
                    <a:pt x="363618" y="276198"/>
                  </a:lnTo>
                  <a:cubicBezTo>
                    <a:pt x="363618" y="376609"/>
                    <a:pt x="282219" y="458007"/>
                    <a:pt x="181809" y="458007"/>
                  </a:cubicBezTo>
                  <a:lnTo>
                    <a:pt x="181809" y="458007"/>
                  </a:lnTo>
                  <a:cubicBezTo>
                    <a:pt x="81399" y="458007"/>
                    <a:pt x="0" y="376609"/>
                    <a:pt x="0" y="276198"/>
                  </a:cubicBezTo>
                  <a:lnTo>
                    <a:pt x="0" y="181809"/>
                  </a:lnTo>
                  <a:cubicBezTo>
                    <a:pt x="0" y="81399"/>
                    <a:pt x="81399" y="0"/>
                    <a:pt x="181809" y="0"/>
                  </a:cubicBezTo>
                  <a:close/>
                </a:path>
              </a:pathLst>
            </a:custGeom>
            <a:solidFill>
              <a:srgbClr val="172E73"/>
            </a:solidFill>
          </p:spPr>
          <p:txBody>
            <a:bodyPr/>
            <a:lstStyle/>
            <a:p>
              <a:endParaRPr lang="en-GB"/>
            </a:p>
          </p:txBody>
        </p:sp>
        <p:sp>
          <p:nvSpPr>
            <p:cNvPr id="37" name="TextBox 37"/>
            <p:cNvSpPr txBox="1"/>
            <p:nvPr/>
          </p:nvSpPr>
          <p:spPr>
            <a:xfrm>
              <a:off x="0" y="-38100"/>
              <a:ext cx="363618" cy="496107"/>
            </a:xfrm>
            <a:prstGeom prst="rect">
              <a:avLst/>
            </a:prstGeom>
          </p:spPr>
          <p:txBody>
            <a:bodyPr lIns="50800" tIns="50800" rIns="50800" bIns="50800" rtlCol="0" anchor="ctr"/>
            <a:lstStyle/>
            <a:p>
              <a:pPr algn="ctr">
                <a:lnSpc>
                  <a:spcPts val="2659"/>
                </a:lnSpc>
                <a:spcBef>
                  <a:spcPct val="0"/>
                </a:spcBef>
              </a:pPr>
              <a:endParaRPr/>
            </a:p>
          </p:txBody>
        </p:sp>
      </p:grpSp>
      <p:sp>
        <p:nvSpPr>
          <p:cNvPr id="38" name="Freeform 38"/>
          <p:cNvSpPr/>
          <p:nvPr/>
        </p:nvSpPr>
        <p:spPr>
          <a:xfrm>
            <a:off x="4941549" y="545093"/>
            <a:ext cx="943102" cy="924240"/>
          </a:xfrm>
          <a:custGeom>
            <a:avLst/>
            <a:gdLst/>
            <a:ahLst/>
            <a:cxnLst/>
            <a:rect l="l" t="t" r="r" b="b"/>
            <a:pathLst>
              <a:path w="943102" h="924240">
                <a:moveTo>
                  <a:pt x="0" y="0"/>
                </a:moveTo>
                <a:lnTo>
                  <a:pt x="943103" y="0"/>
                </a:lnTo>
                <a:lnTo>
                  <a:pt x="943103" y="924240"/>
                </a:lnTo>
                <a:lnTo>
                  <a:pt x="0" y="92424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grpSp>
        <p:nvGrpSpPr>
          <p:cNvPr id="39" name="Group 29">
            <a:extLst>
              <a:ext uri="{FF2B5EF4-FFF2-40B4-BE49-F238E27FC236}">
                <a16:creationId xmlns:a16="http://schemas.microsoft.com/office/drawing/2014/main" id="{6BC31D47-8412-8EB7-0F4E-46574F387717}"/>
              </a:ext>
            </a:extLst>
          </p:cNvPr>
          <p:cNvGrpSpPr/>
          <p:nvPr/>
        </p:nvGrpSpPr>
        <p:grpSpPr>
          <a:xfrm>
            <a:off x="15783063" y="254388"/>
            <a:ext cx="2401770" cy="581409"/>
            <a:chOff x="0" y="0"/>
            <a:chExt cx="632565" cy="153128"/>
          </a:xfrm>
          <a:solidFill>
            <a:schemeClr val="tx2">
              <a:lumMod val="40000"/>
              <a:lumOff val="60000"/>
            </a:schemeClr>
          </a:solidFill>
        </p:grpSpPr>
        <p:sp>
          <p:nvSpPr>
            <p:cNvPr id="40" name="Freeform 30">
              <a:extLst>
                <a:ext uri="{FF2B5EF4-FFF2-40B4-BE49-F238E27FC236}">
                  <a16:creationId xmlns:a16="http://schemas.microsoft.com/office/drawing/2014/main" id="{6679ECAC-BB10-690D-CB89-B017ECB3F7EE}"/>
                </a:ext>
              </a:extLst>
            </p:cNvPr>
            <p:cNvSpPr/>
            <p:nvPr/>
          </p:nvSpPr>
          <p:spPr>
            <a:xfrm>
              <a:off x="0" y="0"/>
              <a:ext cx="632565" cy="153128"/>
            </a:xfrm>
            <a:custGeom>
              <a:avLst/>
              <a:gdLst/>
              <a:ahLst/>
              <a:cxnLst/>
              <a:rect l="l" t="t" r="r" b="b"/>
              <a:pathLst>
                <a:path w="632565" h="153128">
                  <a:moveTo>
                    <a:pt x="76564" y="0"/>
                  </a:moveTo>
                  <a:lnTo>
                    <a:pt x="556001" y="0"/>
                  </a:lnTo>
                  <a:cubicBezTo>
                    <a:pt x="598286" y="0"/>
                    <a:pt x="632565" y="34279"/>
                    <a:pt x="632565" y="76564"/>
                  </a:cubicBezTo>
                  <a:lnTo>
                    <a:pt x="632565" y="76564"/>
                  </a:lnTo>
                  <a:cubicBezTo>
                    <a:pt x="632565" y="118849"/>
                    <a:pt x="598286" y="153128"/>
                    <a:pt x="556001" y="153128"/>
                  </a:cubicBezTo>
                  <a:lnTo>
                    <a:pt x="76564" y="153128"/>
                  </a:lnTo>
                  <a:cubicBezTo>
                    <a:pt x="34279" y="153128"/>
                    <a:pt x="0" y="118849"/>
                    <a:pt x="0" y="76564"/>
                  </a:cubicBezTo>
                  <a:lnTo>
                    <a:pt x="0" y="76564"/>
                  </a:lnTo>
                  <a:cubicBezTo>
                    <a:pt x="0" y="34279"/>
                    <a:pt x="34279" y="0"/>
                    <a:pt x="76564" y="0"/>
                  </a:cubicBezTo>
                  <a:close/>
                </a:path>
              </a:pathLst>
            </a:custGeom>
            <a:grpFill/>
          </p:spPr>
          <p:txBody>
            <a:bodyPr/>
            <a:lstStyle/>
            <a:p>
              <a:endParaRPr lang="en-GB"/>
            </a:p>
          </p:txBody>
        </p:sp>
        <p:sp>
          <p:nvSpPr>
            <p:cNvPr id="41" name="TextBox 31">
              <a:extLst>
                <a:ext uri="{FF2B5EF4-FFF2-40B4-BE49-F238E27FC236}">
                  <a16:creationId xmlns:a16="http://schemas.microsoft.com/office/drawing/2014/main" id="{BF755587-3529-A8E4-4839-0E0965B769F6}"/>
                </a:ext>
              </a:extLst>
            </p:cNvPr>
            <p:cNvSpPr txBox="1"/>
            <p:nvPr/>
          </p:nvSpPr>
          <p:spPr>
            <a:xfrm>
              <a:off x="0" y="-47625"/>
              <a:ext cx="632565" cy="200753"/>
            </a:xfrm>
            <a:prstGeom prst="rect">
              <a:avLst/>
            </a:prstGeom>
            <a:grpFill/>
          </p:spPr>
          <p:txBody>
            <a:bodyPr lIns="50800" tIns="50800" rIns="50800" bIns="50800" rtlCol="0" anchor="ctr"/>
            <a:lstStyle/>
            <a:p>
              <a:pPr algn="ctr">
                <a:lnSpc>
                  <a:spcPts val="3261"/>
                </a:lnSpc>
              </a:pPr>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9BCFF8-BD27-6F04-EAE3-384D8A0681CD}"/>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DFB0E54C-1CEA-9200-2624-16485ECEBF35}"/>
              </a:ext>
            </a:extLst>
          </p:cNvPr>
          <p:cNvSpPr/>
          <p:nvPr/>
        </p:nvSpPr>
        <p:spPr>
          <a:xfrm>
            <a:off x="-3810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GB"/>
          </a:p>
        </p:txBody>
      </p:sp>
      <p:sp>
        <p:nvSpPr>
          <p:cNvPr id="13" name="TextBox 13">
            <a:extLst>
              <a:ext uri="{FF2B5EF4-FFF2-40B4-BE49-F238E27FC236}">
                <a16:creationId xmlns:a16="http://schemas.microsoft.com/office/drawing/2014/main" id="{3628B5C7-03A2-6DEE-D537-0B7D75AAFC9E}"/>
              </a:ext>
            </a:extLst>
          </p:cNvPr>
          <p:cNvSpPr txBox="1"/>
          <p:nvPr/>
        </p:nvSpPr>
        <p:spPr>
          <a:xfrm>
            <a:off x="386685" y="79317"/>
            <a:ext cx="5868169" cy="1846659"/>
          </a:xfrm>
          <a:prstGeom prst="rect">
            <a:avLst/>
          </a:prstGeom>
        </p:spPr>
        <p:txBody>
          <a:bodyPr lIns="0" tIns="0" rIns="0" bIns="0" rtlCol="0" anchor="t">
            <a:spAutoFit/>
          </a:bodyPr>
          <a:lstStyle/>
          <a:p>
            <a:pPr marL="0" lvl="0" indent="0" algn="l">
              <a:lnSpc>
                <a:spcPts val="7200"/>
              </a:lnSpc>
              <a:spcBef>
                <a:spcPct val="0"/>
              </a:spcBef>
            </a:pPr>
            <a:r>
              <a:rPr lang="en-US" sz="6000" b="1" dirty="0">
                <a:solidFill>
                  <a:srgbClr val="000000"/>
                </a:solidFill>
                <a:latin typeface="Canva Sans Bold"/>
                <a:ea typeface="Canva Sans Bold"/>
                <a:cs typeface="Canva Sans Bold"/>
                <a:sym typeface="Canva Sans Bold"/>
              </a:rPr>
              <a:t>Student Evidence</a:t>
            </a:r>
            <a:endParaRPr lang="en-US" sz="6000" b="1" u="none" strike="noStrike" dirty="0">
              <a:solidFill>
                <a:srgbClr val="000000"/>
              </a:solidFill>
              <a:latin typeface="Canva Sans Bold"/>
              <a:ea typeface="Canva Sans Bold"/>
              <a:cs typeface="Canva Sans Bold"/>
              <a:sym typeface="Canva Sans Bold"/>
            </a:endParaRPr>
          </a:p>
        </p:txBody>
      </p:sp>
      <p:sp>
        <p:nvSpPr>
          <p:cNvPr id="14" name="TextBox 14">
            <a:extLst>
              <a:ext uri="{FF2B5EF4-FFF2-40B4-BE49-F238E27FC236}">
                <a16:creationId xmlns:a16="http://schemas.microsoft.com/office/drawing/2014/main" id="{28099B75-4F13-3939-C12C-6E45888332C8}"/>
              </a:ext>
            </a:extLst>
          </p:cNvPr>
          <p:cNvSpPr txBox="1"/>
          <p:nvPr/>
        </p:nvSpPr>
        <p:spPr>
          <a:xfrm>
            <a:off x="13793319" y="3969360"/>
            <a:ext cx="3190629" cy="664845"/>
          </a:xfrm>
          <a:prstGeom prst="rect">
            <a:avLst/>
          </a:prstGeom>
        </p:spPr>
        <p:txBody>
          <a:bodyPr lIns="0" tIns="0" rIns="0" bIns="0" rtlCol="0" anchor="t">
            <a:spAutoFit/>
          </a:bodyPr>
          <a:lstStyle/>
          <a:p>
            <a:pPr algn="l">
              <a:lnSpc>
                <a:spcPts val="2700"/>
              </a:lnSpc>
            </a:pPr>
            <a:r>
              <a:rPr lang="en-US" sz="1800" spc="54">
                <a:solidFill>
                  <a:srgbClr val="FFFFFF"/>
                </a:solidFill>
                <a:latin typeface="Canva Sans"/>
                <a:ea typeface="Canva Sans"/>
                <a:cs typeface="Canva Sans"/>
                <a:sym typeface="Canva Sans"/>
              </a:rPr>
              <a:t>I can teach online thanks to training from Ingoude.</a:t>
            </a:r>
          </a:p>
        </p:txBody>
      </p:sp>
      <p:sp>
        <p:nvSpPr>
          <p:cNvPr id="16" name="TextBox 16">
            <a:extLst>
              <a:ext uri="{FF2B5EF4-FFF2-40B4-BE49-F238E27FC236}">
                <a16:creationId xmlns:a16="http://schemas.microsoft.com/office/drawing/2014/main" id="{401E5292-C6D9-02C7-4545-545CF0BC31AA}"/>
              </a:ext>
            </a:extLst>
          </p:cNvPr>
          <p:cNvSpPr txBox="1"/>
          <p:nvPr/>
        </p:nvSpPr>
        <p:spPr>
          <a:xfrm>
            <a:off x="13793319" y="2807796"/>
            <a:ext cx="1025033" cy="321945"/>
          </a:xfrm>
          <a:prstGeom prst="rect">
            <a:avLst/>
          </a:prstGeom>
        </p:spPr>
        <p:txBody>
          <a:bodyPr lIns="0" tIns="0" rIns="0" bIns="0" rtlCol="0" anchor="t">
            <a:spAutoFit/>
          </a:bodyPr>
          <a:lstStyle/>
          <a:p>
            <a:pPr algn="l">
              <a:lnSpc>
                <a:spcPts val="2700"/>
              </a:lnSpc>
            </a:pPr>
            <a:r>
              <a:rPr lang="en-US" sz="1800" spc="54">
                <a:solidFill>
                  <a:srgbClr val="FFFFFF"/>
                </a:solidFill>
                <a:latin typeface="Canva Sans"/>
                <a:ea typeface="Canva Sans"/>
                <a:cs typeface="Canva Sans"/>
                <a:sym typeface="Canva Sans"/>
              </a:rPr>
              <a:t>Teacher</a:t>
            </a:r>
          </a:p>
        </p:txBody>
      </p:sp>
      <p:sp>
        <p:nvSpPr>
          <p:cNvPr id="23" name="TextBox 23">
            <a:extLst>
              <a:ext uri="{FF2B5EF4-FFF2-40B4-BE49-F238E27FC236}">
                <a16:creationId xmlns:a16="http://schemas.microsoft.com/office/drawing/2014/main" id="{1CBD1558-1F7C-FD12-0018-EB78348D6173}"/>
              </a:ext>
            </a:extLst>
          </p:cNvPr>
          <p:cNvSpPr txBox="1"/>
          <p:nvPr/>
        </p:nvSpPr>
        <p:spPr>
          <a:xfrm>
            <a:off x="13793319" y="7464413"/>
            <a:ext cx="3190629" cy="1007745"/>
          </a:xfrm>
          <a:prstGeom prst="rect">
            <a:avLst/>
          </a:prstGeom>
        </p:spPr>
        <p:txBody>
          <a:bodyPr lIns="0" tIns="0" rIns="0" bIns="0" rtlCol="0" anchor="t">
            <a:spAutoFit/>
          </a:bodyPr>
          <a:lstStyle/>
          <a:p>
            <a:pPr algn="l">
              <a:lnSpc>
                <a:spcPts val="2700"/>
              </a:lnSpc>
            </a:pPr>
            <a:r>
              <a:rPr lang="en-US" sz="1800" spc="54" dirty="0">
                <a:solidFill>
                  <a:srgbClr val="FFFFFF"/>
                </a:solidFill>
                <a:latin typeface="Canva Sans"/>
                <a:ea typeface="Canva Sans"/>
                <a:cs typeface="Canva Sans"/>
                <a:sym typeface="Canva Sans"/>
              </a:rPr>
              <a:t>Learning through </a:t>
            </a:r>
            <a:r>
              <a:rPr lang="en-US" sz="1800" spc="54" dirty="0" err="1">
                <a:solidFill>
                  <a:srgbClr val="FFFFFF"/>
                </a:solidFill>
                <a:latin typeface="Canva Sans"/>
                <a:ea typeface="Canva Sans"/>
                <a:cs typeface="Canva Sans"/>
                <a:sym typeface="Canva Sans"/>
              </a:rPr>
              <a:t>Borcelle</a:t>
            </a:r>
            <a:r>
              <a:rPr lang="en-US" sz="1800" spc="54" dirty="0">
                <a:solidFill>
                  <a:srgbClr val="FFFFFF"/>
                </a:solidFill>
                <a:latin typeface="Canva Sans"/>
                <a:ea typeface="Canva Sans"/>
                <a:cs typeface="Canva Sans"/>
                <a:sym typeface="Canva Sans"/>
              </a:rPr>
              <a:t> Digital makes me more enthusiastic.”</a:t>
            </a:r>
          </a:p>
        </p:txBody>
      </p:sp>
      <p:sp>
        <p:nvSpPr>
          <p:cNvPr id="25" name="TextBox 25">
            <a:extLst>
              <a:ext uri="{FF2B5EF4-FFF2-40B4-BE49-F238E27FC236}">
                <a16:creationId xmlns:a16="http://schemas.microsoft.com/office/drawing/2014/main" id="{C4B49360-D630-1E03-A00D-0B0B725E6885}"/>
              </a:ext>
            </a:extLst>
          </p:cNvPr>
          <p:cNvSpPr txBox="1"/>
          <p:nvPr/>
        </p:nvSpPr>
        <p:spPr>
          <a:xfrm>
            <a:off x="13793319" y="6507600"/>
            <a:ext cx="1025033" cy="321945"/>
          </a:xfrm>
          <a:prstGeom prst="rect">
            <a:avLst/>
          </a:prstGeom>
        </p:spPr>
        <p:txBody>
          <a:bodyPr lIns="0" tIns="0" rIns="0" bIns="0" rtlCol="0" anchor="t">
            <a:spAutoFit/>
          </a:bodyPr>
          <a:lstStyle/>
          <a:p>
            <a:pPr algn="l">
              <a:lnSpc>
                <a:spcPts val="2700"/>
              </a:lnSpc>
            </a:pPr>
            <a:r>
              <a:rPr lang="en-US" sz="1800" spc="54" dirty="0">
                <a:solidFill>
                  <a:srgbClr val="FFFFFF"/>
                </a:solidFill>
                <a:latin typeface="Canva Sans"/>
                <a:ea typeface="Canva Sans"/>
                <a:cs typeface="Canva Sans"/>
                <a:sym typeface="Canva Sans"/>
              </a:rPr>
              <a:t>Student</a:t>
            </a:r>
          </a:p>
        </p:txBody>
      </p:sp>
      <p:sp>
        <p:nvSpPr>
          <p:cNvPr id="32" name="TextBox 32">
            <a:extLst>
              <a:ext uri="{FF2B5EF4-FFF2-40B4-BE49-F238E27FC236}">
                <a16:creationId xmlns:a16="http://schemas.microsoft.com/office/drawing/2014/main" id="{BA54A681-2B89-0887-3F80-B614C0BF66DB}"/>
              </a:ext>
            </a:extLst>
          </p:cNvPr>
          <p:cNvSpPr txBox="1"/>
          <p:nvPr/>
        </p:nvSpPr>
        <p:spPr>
          <a:xfrm>
            <a:off x="4659540" y="7464413"/>
            <a:ext cx="3190629" cy="1007745"/>
          </a:xfrm>
          <a:prstGeom prst="rect">
            <a:avLst/>
          </a:prstGeom>
        </p:spPr>
        <p:txBody>
          <a:bodyPr lIns="0" tIns="0" rIns="0" bIns="0" rtlCol="0" anchor="t">
            <a:spAutoFit/>
          </a:bodyPr>
          <a:lstStyle/>
          <a:p>
            <a:pPr algn="l">
              <a:lnSpc>
                <a:spcPts val="2700"/>
              </a:lnSpc>
            </a:pPr>
            <a:r>
              <a:rPr lang="en-US" sz="1800" spc="54">
                <a:solidFill>
                  <a:srgbClr val="FFFFFF"/>
                </a:solidFill>
                <a:latin typeface="Canva Sans"/>
                <a:ea typeface="Canva Sans"/>
                <a:cs typeface="Canva Sans"/>
                <a:sym typeface="Canva Sans"/>
              </a:rPr>
              <a:t>EduFauget connects our students with great mentors.</a:t>
            </a:r>
          </a:p>
        </p:txBody>
      </p:sp>
      <p:grpSp>
        <p:nvGrpSpPr>
          <p:cNvPr id="35" name="Group 35">
            <a:extLst>
              <a:ext uri="{FF2B5EF4-FFF2-40B4-BE49-F238E27FC236}">
                <a16:creationId xmlns:a16="http://schemas.microsoft.com/office/drawing/2014/main" id="{F64BC510-9140-2368-1A1B-385ED99A61D1}"/>
              </a:ext>
            </a:extLst>
          </p:cNvPr>
          <p:cNvGrpSpPr/>
          <p:nvPr/>
        </p:nvGrpSpPr>
        <p:grpSpPr>
          <a:xfrm rot="-5400000">
            <a:off x="4695049" y="133147"/>
            <a:ext cx="1380613" cy="1738997"/>
            <a:chOff x="0" y="0"/>
            <a:chExt cx="363618" cy="458007"/>
          </a:xfrm>
        </p:grpSpPr>
        <p:sp>
          <p:nvSpPr>
            <p:cNvPr id="36" name="Freeform 36">
              <a:extLst>
                <a:ext uri="{FF2B5EF4-FFF2-40B4-BE49-F238E27FC236}">
                  <a16:creationId xmlns:a16="http://schemas.microsoft.com/office/drawing/2014/main" id="{4540BC23-0CCD-489A-1CAC-8238FC594F42}"/>
                </a:ext>
              </a:extLst>
            </p:cNvPr>
            <p:cNvSpPr/>
            <p:nvPr/>
          </p:nvSpPr>
          <p:spPr>
            <a:xfrm>
              <a:off x="0" y="0"/>
              <a:ext cx="363618" cy="458007"/>
            </a:xfrm>
            <a:custGeom>
              <a:avLst/>
              <a:gdLst/>
              <a:ahLst/>
              <a:cxnLst/>
              <a:rect l="l" t="t" r="r" b="b"/>
              <a:pathLst>
                <a:path w="363618" h="458007">
                  <a:moveTo>
                    <a:pt x="181809" y="0"/>
                  </a:moveTo>
                  <a:lnTo>
                    <a:pt x="181809" y="0"/>
                  </a:lnTo>
                  <a:cubicBezTo>
                    <a:pt x="230028" y="0"/>
                    <a:pt x="276272" y="19155"/>
                    <a:pt x="310368" y="53251"/>
                  </a:cubicBezTo>
                  <a:cubicBezTo>
                    <a:pt x="344463" y="87346"/>
                    <a:pt x="363618" y="133590"/>
                    <a:pt x="363618" y="181809"/>
                  </a:cubicBezTo>
                  <a:lnTo>
                    <a:pt x="363618" y="276198"/>
                  </a:lnTo>
                  <a:cubicBezTo>
                    <a:pt x="363618" y="376609"/>
                    <a:pt x="282219" y="458007"/>
                    <a:pt x="181809" y="458007"/>
                  </a:cubicBezTo>
                  <a:lnTo>
                    <a:pt x="181809" y="458007"/>
                  </a:lnTo>
                  <a:cubicBezTo>
                    <a:pt x="81399" y="458007"/>
                    <a:pt x="0" y="376609"/>
                    <a:pt x="0" y="276198"/>
                  </a:cubicBezTo>
                  <a:lnTo>
                    <a:pt x="0" y="181809"/>
                  </a:lnTo>
                  <a:cubicBezTo>
                    <a:pt x="0" y="81399"/>
                    <a:pt x="81399" y="0"/>
                    <a:pt x="181809" y="0"/>
                  </a:cubicBezTo>
                  <a:close/>
                </a:path>
              </a:pathLst>
            </a:custGeom>
            <a:solidFill>
              <a:srgbClr val="172E73"/>
            </a:solidFill>
          </p:spPr>
          <p:txBody>
            <a:bodyPr/>
            <a:lstStyle/>
            <a:p>
              <a:endParaRPr lang="en-GB"/>
            </a:p>
          </p:txBody>
        </p:sp>
        <p:sp>
          <p:nvSpPr>
            <p:cNvPr id="37" name="TextBox 37">
              <a:extLst>
                <a:ext uri="{FF2B5EF4-FFF2-40B4-BE49-F238E27FC236}">
                  <a16:creationId xmlns:a16="http://schemas.microsoft.com/office/drawing/2014/main" id="{1C27F45C-7B4A-D128-F8FF-6AA8675EEBF8}"/>
                </a:ext>
              </a:extLst>
            </p:cNvPr>
            <p:cNvSpPr txBox="1"/>
            <p:nvPr/>
          </p:nvSpPr>
          <p:spPr>
            <a:xfrm>
              <a:off x="0" y="-38100"/>
              <a:ext cx="363618" cy="496107"/>
            </a:xfrm>
            <a:prstGeom prst="rect">
              <a:avLst/>
            </a:prstGeom>
          </p:spPr>
          <p:txBody>
            <a:bodyPr lIns="50800" tIns="50800" rIns="50800" bIns="50800" rtlCol="0" anchor="ctr"/>
            <a:lstStyle/>
            <a:p>
              <a:pPr algn="ctr">
                <a:lnSpc>
                  <a:spcPts val="2659"/>
                </a:lnSpc>
                <a:spcBef>
                  <a:spcPct val="0"/>
                </a:spcBef>
              </a:pPr>
              <a:endParaRPr/>
            </a:p>
          </p:txBody>
        </p:sp>
      </p:grpSp>
      <p:sp>
        <p:nvSpPr>
          <p:cNvPr id="38" name="Freeform 38">
            <a:extLst>
              <a:ext uri="{FF2B5EF4-FFF2-40B4-BE49-F238E27FC236}">
                <a16:creationId xmlns:a16="http://schemas.microsoft.com/office/drawing/2014/main" id="{8E082D1A-3F51-06DD-7852-6057A117C671}"/>
              </a:ext>
            </a:extLst>
          </p:cNvPr>
          <p:cNvSpPr/>
          <p:nvPr/>
        </p:nvSpPr>
        <p:spPr>
          <a:xfrm>
            <a:off x="4941549" y="545093"/>
            <a:ext cx="943102" cy="924240"/>
          </a:xfrm>
          <a:custGeom>
            <a:avLst/>
            <a:gdLst/>
            <a:ahLst/>
            <a:cxnLst/>
            <a:rect l="l" t="t" r="r" b="b"/>
            <a:pathLst>
              <a:path w="943102" h="924240">
                <a:moveTo>
                  <a:pt x="0" y="0"/>
                </a:moveTo>
                <a:lnTo>
                  <a:pt x="943103" y="0"/>
                </a:lnTo>
                <a:lnTo>
                  <a:pt x="943103" y="924240"/>
                </a:lnTo>
                <a:lnTo>
                  <a:pt x="0" y="92424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grpSp>
        <p:nvGrpSpPr>
          <p:cNvPr id="3" name="Group 29">
            <a:extLst>
              <a:ext uri="{FF2B5EF4-FFF2-40B4-BE49-F238E27FC236}">
                <a16:creationId xmlns:a16="http://schemas.microsoft.com/office/drawing/2014/main" id="{B66F20A7-FD3B-772A-8482-86085A0E669B}"/>
              </a:ext>
            </a:extLst>
          </p:cNvPr>
          <p:cNvGrpSpPr/>
          <p:nvPr/>
        </p:nvGrpSpPr>
        <p:grpSpPr>
          <a:xfrm>
            <a:off x="15499545" y="254388"/>
            <a:ext cx="2401770" cy="581409"/>
            <a:chOff x="0" y="0"/>
            <a:chExt cx="632565" cy="153128"/>
          </a:xfrm>
          <a:solidFill>
            <a:schemeClr val="tx2">
              <a:lumMod val="40000"/>
              <a:lumOff val="60000"/>
            </a:schemeClr>
          </a:solidFill>
        </p:grpSpPr>
        <p:sp>
          <p:nvSpPr>
            <p:cNvPr id="4" name="Freeform 30">
              <a:extLst>
                <a:ext uri="{FF2B5EF4-FFF2-40B4-BE49-F238E27FC236}">
                  <a16:creationId xmlns:a16="http://schemas.microsoft.com/office/drawing/2014/main" id="{CA5B5A97-9236-8DA6-B947-CF63EB6D3641}"/>
                </a:ext>
              </a:extLst>
            </p:cNvPr>
            <p:cNvSpPr/>
            <p:nvPr/>
          </p:nvSpPr>
          <p:spPr>
            <a:xfrm>
              <a:off x="0" y="0"/>
              <a:ext cx="632565" cy="153128"/>
            </a:xfrm>
            <a:custGeom>
              <a:avLst/>
              <a:gdLst/>
              <a:ahLst/>
              <a:cxnLst/>
              <a:rect l="l" t="t" r="r" b="b"/>
              <a:pathLst>
                <a:path w="632565" h="153128">
                  <a:moveTo>
                    <a:pt x="76564" y="0"/>
                  </a:moveTo>
                  <a:lnTo>
                    <a:pt x="556001" y="0"/>
                  </a:lnTo>
                  <a:cubicBezTo>
                    <a:pt x="598286" y="0"/>
                    <a:pt x="632565" y="34279"/>
                    <a:pt x="632565" y="76564"/>
                  </a:cubicBezTo>
                  <a:lnTo>
                    <a:pt x="632565" y="76564"/>
                  </a:lnTo>
                  <a:cubicBezTo>
                    <a:pt x="632565" y="118849"/>
                    <a:pt x="598286" y="153128"/>
                    <a:pt x="556001" y="153128"/>
                  </a:cubicBezTo>
                  <a:lnTo>
                    <a:pt x="76564" y="153128"/>
                  </a:lnTo>
                  <a:cubicBezTo>
                    <a:pt x="34279" y="153128"/>
                    <a:pt x="0" y="118849"/>
                    <a:pt x="0" y="76564"/>
                  </a:cubicBezTo>
                  <a:lnTo>
                    <a:pt x="0" y="76564"/>
                  </a:lnTo>
                  <a:cubicBezTo>
                    <a:pt x="0" y="34279"/>
                    <a:pt x="34279" y="0"/>
                    <a:pt x="76564" y="0"/>
                  </a:cubicBezTo>
                  <a:close/>
                </a:path>
              </a:pathLst>
            </a:custGeom>
            <a:grpFill/>
          </p:spPr>
          <p:txBody>
            <a:bodyPr/>
            <a:lstStyle/>
            <a:p>
              <a:endParaRPr lang="en-GB"/>
            </a:p>
          </p:txBody>
        </p:sp>
        <p:sp>
          <p:nvSpPr>
            <p:cNvPr id="5" name="TextBox 31">
              <a:extLst>
                <a:ext uri="{FF2B5EF4-FFF2-40B4-BE49-F238E27FC236}">
                  <a16:creationId xmlns:a16="http://schemas.microsoft.com/office/drawing/2014/main" id="{E9321CA2-3DFC-DCDB-E028-4B08DE953B5B}"/>
                </a:ext>
              </a:extLst>
            </p:cNvPr>
            <p:cNvSpPr txBox="1"/>
            <p:nvPr/>
          </p:nvSpPr>
          <p:spPr>
            <a:xfrm>
              <a:off x="0" y="-47625"/>
              <a:ext cx="632565" cy="200753"/>
            </a:xfrm>
            <a:prstGeom prst="rect">
              <a:avLst/>
            </a:prstGeom>
            <a:grpFill/>
          </p:spPr>
          <p:txBody>
            <a:bodyPr lIns="50800" tIns="50800" rIns="50800" bIns="50800" rtlCol="0" anchor="ctr"/>
            <a:lstStyle/>
            <a:p>
              <a:pPr algn="ctr">
                <a:lnSpc>
                  <a:spcPts val="3261"/>
                </a:lnSpc>
              </a:pPr>
              <a:endParaRPr/>
            </a:p>
          </p:txBody>
        </p:sp>
      </p:grpSp>
      <p:sp>
        <p:nvSpPr>
          <p:cNvPr id="6" name="Rectangle 1">
            <a:extLst>
              <a:ext uri="{FF2B5EF4-FFF2-40B4-BE49-F238E27FC236}">
                <a16:creationId xmlns:a16="http://schemas.microsoft.com/office/drawing/2014/main" id="{6FABA23A-B7D7-8735-2703-2938F34A19F9}"/>
              </a:ext>
            </a:extLst>
          </p:cNvPr>
          <p:cNvSpPr>
            <a:spLocks noChangeArrowheads="1"/>
          </p:cNvSpPr>
          <p:nvPr/>
        </p:nvSpPr>
        <p:spPr bwMode="auto">
          <a:xfrm>
            <a:off x="0" y="0"/>
            <a:ext cx="1828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Tree>
    <p:extLst>
      <p:ext uri="{BB962C8B-B14F-4D97-AF65-F5344CB8AC3E}">
        <p14:creationId xmlns:p14="http://schemas.microsoft.com/office/powerpoint/2010/main" val="32203276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a:off x="32657" y="-27840"/>
            <a:ext cx="18288000" cy="10287000"/>
          </a:xfrm>
          <a:custGeom>
            <a:avLst/>
            <a:gdLst/>
            <a:ahLst/>
            <a:cxnLst/>
            <a:rect l="l" t="t" r="r" b="b"/>
            <a:pathLst>
              <a:path w="18288000" h="10287000">
                <a:moveTo>
                  <a:pt x="18288000" y="0"/>
                </a:moveTo>
                <a:lnTo>
                  <a:pt x="0" y="0"/>
                </a:lnTo>
                <a:lnTo>
                  <a:pt x="0" y="10287000"/>
                </a:lnTo>
                <a:lnTo>
                  <a:pt x="18288000" y="10287000"/>
                </a:lnTo>
                <a:lnTo>
                  <a:pt x="18288000" y="0"/>
                </a:lnTo>
                <a:close/>
              </a:path>
            </a:pathLst>
          </a:custGeom>
          <a:blipFill>
            <a:blip r:embed="rId2"/>
            <a:stretch>
              <a:fillRect/>
            </a:stretch>
          </a:blipFill>
        </p:spPr>
        <p:txBody>
          <a:bodyPr/>
          <a:lstStyle/>
          <a:p>
            <a:endParaRPr lang="en-GB"/>
          </a:p>
        </p:txBody>
      </p:sp>
      <p:sp>
        <p:nvSpPr>
          <p:cNvPr id="5" name="TextBox 5"/>
          <p:cNvSpPr txBox="1"/>
          <p:nvPr/>
        </p:nvSpPr>
        <p:spPr>
          <a:xfrm>
            <a:off x="3707182" y="68590"/>
            <a:ext cx="10982490" cy="923330"/>
          </a:xfrm>
          <a:prstGeom prst="rect">
            <a:avLst/>
          </a:prstGeom>
        </p:spPr>
        <p:txBody>
          <a:bodyPr wrap="square" lIns="0" tIns="0" rIns="0" bIns="0" rtlCol="0" anchor="t">
            <a:spAutoFit/>
          </a:bodyPr>
          <a:lstStyle/>
          <a:p>
            <a:pPr marL="0" lvl="0" indent="0" algn="l">
              <a:lnSpc>
                <a:spcPts val="7200"/>
              </a:lnSpc>
              <a:spcBef>
                <a:spcPct val="0"/>
              </a:spcBef>
            </a:pPr>
            <a:r>
              <a:rPr lang="en-US" sz="6000" b="1" dirty="0">
                <a:solidFill>
                  <a:srgbClr val="000000"/>
                </a:solidFill>
                <a:latin typeface="Canva Sans Bold"/>
                <a:ea typeface="Canva Sans Bold"/>
                <a:cs typeface="Canva Sans Bold"/>
                <a:sym typeface="Canva Sans Bold"/>
              </a:rPr>
              <a:t>Reflection on the literature</a:t>
            </a:r>
            <a:endParaRPr lang="en-US" sz="6000" b="1" u="none" strike="noStrike" dirty="0">
              <a:solidFill>
                <a:srgbClr val="000000"/>
              </a:solidFill>
              <a:latin typeface="Canva Sans Bold"/>
              <a:ea typeface="Canva Sans Bold"/>
              <a:cs typeface="Canva Sans Bold"/>
              <a:sym typeface="Canva Sans Bold"/>
            </a:endParaRPr>
          </a:p>
        </p:txBody>
      </p:sp>
      <p:grpSp>
        <p:nvGrpSpPr>
          <p:cNvPr id="6" name="Group 6"/>
          <p:cNvGrpSpPr/>
          <p:nvPr/>
        </p:nvGrpSpPr>
        <p:grpSpPr>
          <a:xfrm>
            <a:off x="14345702" y="102180"/>
            <a:ext cx="900099" cy="1065848"/>
            <a:chOff x="0" y="0"/>
            <a:chExt cx="363618" cy="458007"/>
          </a:xfrm>
        </p:grpSpPr>
        <p:sp>
          <p:nvSpPr>
            <p:cNvPr id="7" name="Freeform 7"/>
            <p:cNvSpPr/>
            <p:nvPr/>
          </p:nvSpPr>
          <p:spPr>
            <a:xfrm>
              <a:off x="0" y="0"/>
              <a:ext cx="363618" cy="458007"/>
            </a:xfrm>
            <a:custGeom>
              <a:avLst/>
              <a:gdLst/>
              <a:ahLst/>
              <a:cxnLst/>
              <a:rect l="l" t="t" r="r" b="b"/>
              <a:pathLst>
                <a:path w="363618" h="458007">
                  <a:moveTo>
                    <a:pt x="181809" y="0"/>
                  </a:moveTo>
                  <a:lnTo>
                    <a:pt x="181809" y="0"/>
                  </a:lnTo>
                  <a:cubicBezTo>
                    <a:pt x="230028" y="0"/>
                    <a:pt x="276272" y="19155"/>
                    <a:pt x="310368" y="53251"/>
                  </a:cubicBezTo>
                  <a:cubicBezTo>
                    <a:pt x="344463" y="87346"/>
                    <a:pt x="363618" y="133590"/>
                    <a:pt x="363618" y="181809"/>
                  </a:cubicBezTo>
                  <a:lnTo>
                    <a:pt x="363618" y="276198"/>
                  </a:lnTo>
                  <a:cubicBezTo>
                    <a:pt x="363618" y="376609"/>
                    <a:pt x="282219" y="458007"/>
                    <a:pt x="181809" y="458007"/>
                  </a:cubicBezTo>
                  <a:lnTo>
                    <a:pt x="181809" y="458007"/>
                  </a:lnTo>
                  <a:cubicBezTo>
                    <a:pt x="81399" y="458007"/>
                    <a:pt x="0" y="376609"/>
                    <a:pt x="0" y="276198"/>
                  </a:cubicBezTo>
                  <a:lnTo>
                    <a:pt x="0" y="181809"/>
                  </a:lnTo>
                  <a:cubicBezTo>
                    <a:pt x="0" y="81399"/>
                    <a:pt x="81399" y="0"/>
                    <a:pt x="181809" y="0"/>
                  </a:cubicBezTo>
                  <a:close/>
                </a:path>
              </a:pathLst>
            </a:custGeom>
            <a:solidFill>
              <a:srgbClr val="172E73"/>
            </a:solidFill>
          </p:spPr>
          <p:txBody>
            <a:bodyPr/>
            <a:lstStyle/>
            <a:p>
              <a:endParaRPr lang="en-GB"/>
            </a:p>
          </p:txBody>
        </p:sp>
        <p:sp>
          <p:nvSpPr>
            <p:cNvPr id="8" name="TextBox 8"/>
            <p:cNvSpPr txBox="1"/>
            <p:nvPr/>
          </p:nvSpPr>
          <p:spPr>
            <a:xfrm>
              <a:off x="0" y="-38100"/>
              <a:ext cx="363618" cy="496107"/>
            </a:xfrm>
            <a:prstGeom prst="rect">
              <a:avLst/>
            </a:prstGeom>
          </p:spPr>
          <p:txBody>
            <a:bodyPr lIns="50800" tIns="50800" rIns="50800" bIns="50800" rtlCol="0" anchor="ctr"/>
            <a:lstStyle/>
            <a:p>
              <a:pPr algn="ctr">
                <a:lnSpc>
                  <a:spcPts val="2659"/>
                </a:lnSpc>
                <a:spcBef>
                  <a:spcPct val="0"/>
                </a:spcBef>
              </a:pPr>
              <a:endParaRPr/>
            </a:p>
          </p:txBody>
        </p:sp>
      </p:grpSp>
      <p:sp>
        <p:nvSpPr>
          <p:cNvPr id="9" name="Freeform 9"/>
          <p:cNvSpPr/>
          <p:nvPr/>
        </p:nvSpPr>
        <p:spPr>
          <a:xfrm>
            <a:off x="14401800" y="237657"/>
            <a:ext cx="844001" cy="830286"/>
          </a:xfrm>
          <a:custGeom>
            <a:avLst/>
            <a:gdLst/>
            <a:ahLst/>
            <a:cxnLst/>
            <a:rect l="l" t="t" r="r" b="b"/>
            <a:pathLst>
              <a:path w="844001" h="830286">
                <a:moveTo>
                  <a:pt x="0" y="0"/>
                </a:moveTo>
                <a:lnTo>
                  <a:pt x="844000" y="0"/>
                </a:lnTo>
                <a:lnTo>
                  <a:pt x="844000" y="830285"/>
                </a:lnTo>
                <a:lnTo>
                  <a:pt x="0" y="83028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grpSp>
        <p:nvGrpSpPr>
          <p:cNvPr id="11" name="Group 11"/>
          <p:cNvGrpSpPr/>
          <p:nvPr/>
        </p:nvGrpSpPr>
        <p:grpSpPr>
          <a:xfrm>
            <a:off x="604157" y="1666337"/>
            <a:ext cx="17145000" cy="1495963"/>
            <a:chOff x="0" y="0"/>
            <a:chExt cx="2227547" cy="1932007"/>
          </a:xfrm>
        </p:grpSpPr>
        <p:sp>
          <p:nvSpPr>
            <p:cNvPr id="12" name="Freeform 12"/>
            <p:cNvSpPr/>
            <p:nvPr/>
          </p:nvSpPr>
          <p:spPr>
            <a:xfrm>
              <a:off x="0" y="0"/>
              <a:ext cx="2227547" cy="1932007"/>
            </a:xfrm>
            <a:custGeom>
              <a:avLst/>
              <a:gdLst/>
              <a:ahLst/>
              <a:cxnLst/>
              <a:rect l="l" t="t" r="r" b="b"/>
              <a:pathLst>
                <a:path w="2227547" h="1932007">
                  <a:moveTo>
                    <a:pt x="36615" y="0"/>
                  </a:moveTo>
                  <a:lnTo>
                    <a:pt x="2190932" y="0"/>
                  </a:lnTo>
                  <a:cubicBezTo>
                    <a:pt x="2211154" y="0"/>
                    <a:pt x="2227547" y="16393"/>
                    <a:pt x="2227547" y="36615"/>
                  </a:cubicBezTo>
                  <a:lnTo>
                    <a:pt x="2227547" y="1895393"/>
                  </a:lnTo>
                  <a:cubicBezTo>
                    <a:pt x="2227547" y="1905103"/>
                    <a:pt x="2223689" y="1914416"/>
                    <a:pt x="2216822" y="1921283"/>
                  </a:cubicBezTo>
                  <a:cubicBezTo>
                    <a:pt x="2209956" y="1928150"/>
                    <a:pt x="2200643" y="1932007"/>
                    <a:pt x="2190932" y="1932007"/>
                  </a:cubicBezTo>
                  <a:lnTo>
                    <a:pt x="36615" y="1932007"/>
                  </a:lnTo>
                  <a:cubicBezTo>
                    <a:pt x="16393" y="1932007"/>
                    <a:pt x="0" y="1915614"/>
                    <a:pt x="0" y="1895393"/>
                  </a:cubicBezTo>
                  <a:lnTo>
                    <a:pt x="0" y="36615"/>
                  </a:lnTo>
                  <a:cubicBezTo>
                    <a:pt x="0" y="26904"/>
                    <a:pt x="3858" y="17591"/>
                    <a:pt x="10724" y="10724"/>
                  </a:cubicBezTo>
                  <a:cubicBezTo>
                    <a:pt x="17591" y="3858"/>
                    <a:pt x="26904" y="0"/>
                    <a:pt x="36615" y="0"/>
                  </a:cubicBezTo>
                  <a:close/>
                </a:path>
              </a:pathLst>
            </a:custGeom>
            <a:solidFill>
              <a:srgbClr val="78BFEA"/>
            </a:solidFill>
          </p:spPr>
          <p:txBody>
            <a:bodyPr/>
            <a:lstStyle/>
            <a:p>
              <a:endParaRPr lang="en-GB"/>
            </a:p>
          </p:txBody>
        </p:sp>
        <p:sp>
          <p:nvSpPr>
            <p:cNvPr id="13" name="TextBox 13"/>
            <p:cNvSpPr txBox="1"/>
            <p:nvPr/>
          </p:nvSpPr>
          <p:spPr>
            <a:xfrm>
              <a:off x="0" y="-38100"/>
              <a:ext cx="2227547" cy="1970107"/>
            </a:xfrm>
            <a:prstGeom prst="rect">
              <a:avLst/>
            </a:prstGeom>
          </p:spPr>
          <p:txBody>
            <a:bodyPr lIns="50800" tIns="50800" rIns="50800" bIns="50800" rtlCol="0" anchor="ctr"/>
            <a:lstStyle/>
            <a:p>
              <a:pPr algn="ctr">
                <a:lnSpc>
                  <a:spcPts val="2659"/>
                </a:lnSpc>
                <a:spcBef>
                  <a:spcPct val="0"/>
                </a:spcBef>
              </a:pPr>
              <a:endParaRPr/>
            </a:p>
          </p:txBody>
        </p:sp>
      </p:grpSp>
      <p:grpSp>
        <p:nvGrpSpPr>
          <p:cNvPr id="14" name="Group 14"/>
          <p:cNvGrpSpPr/>
          <p:nvPr/>
        </p:nvGrpSpPr>
        <p:grpSpPr>
          <a:xfrm>
            <a:off x="924029" y="1896482"/>
            <a:ext cx="4904379" cy="924488"/>
            <a:chOff x="0" y="0"/>
            <a:chExt cx="992235" cy="847850"/>
          </a:xfrm>
        </p:grpSpPr>
        <p:sp>
          <p:nvSpPr>
            <p:cNvPr id="15" name="Freeform 15"/>
            <p:cNvSpPr/>
            <p:nvPr/>
          </p:nvSpPr>
          <p:spPr>
            <a:xfrm>
              <a:off x="0" y="0"/>
              <a:ext cx="992235" cy="847850"/>
            </a:xfrm>
            <a:custGeom>
              <a:avLst/>
              <a:gdLst/>
              <a:ahLst/>
              <a:cxnLst/>
              <a:rect l="l" t="t" r="r" b="b"/>
              <a:pathLst>
                <a:path w="992235" h="847850">
                  <a:moveTo>
                    <a:pt x="82199" y="0"/>
                  </a:moveTo>
                  <a:lnTo>
                    <a:pt x="910036" y="0"/>
                  </a:lnTo>
                  <a:cubicBezTo>
                    <a:pt x="931837" y="0"/>
                    <a:pt x="952745" y="8660"/>
                    <a:pt x="968160" y="24076"/>
                  </a:cubicBezTo>
                  <a:cubicBezTo>
                    <a:pt x="983575" y="39491"/>
                    <a:pt x="992235" y="60399"/>
                    <a:pt x="992235" y="82199"/>
                  </a:cubicBezTo>
                  <a:lnTo>
                    <a:pt x="992235" y="765650"/>
                  </a:lnTo>
                  <a:cubicBezTo>
                    <a:pt x="992235" y="811048"/>
                    <a:pt x="955434" y="847850"/>
                    <a:pt x="910036" y="847850"/>
                  </a:cubicBezTo>
                  <a:lnTo>
                    <a:pt x="82199" y="847850"/>
                  </a:lnTo>
                  <a:cubicBezTo>
                    <a:pt x="60399" y="847850"/>
                    <a:pt x="39491" y="839189"/>
                    <a:pt x="24076" y="823774"/>
                  </a:cubicBezTo>
                  <a:cubicBezTo>
                    <a:pt x="8660" y="808359"/>
                    <a:pt x="0" y="787451"/>
                    <a:pt x="0" y="765650"/>
                  </a:cubicBezTo>
                  <a:lnTo>
                    <a:pt x="0" y="82199"/>
                  </a:lnTo>
                  <a:cubicBezTo>
                    <a:pt x="0" y="60399"/>
                    <a:pt x="8660" y="39491"/>
                    <a:pt x="24076" y="24076"/>
                  </a:cubicBezTo>
                  <a:cubicBezTo>
                    <a:pt x="39491" y="8660"/>
                    <a:pt x="60399" y="0"/>
                    <a:pt x="82199" y="0"/>
                  </a:cubicBezTo>
                  <a:close/>
                </a:path>
              </a:pathLst>
            </a:custGeom>
            <a:solidFill>
              <a:srgbClr val="172E73"/>
            </a:solidFill>
          </p:spPr>
          <p:txBody>
            <a:bodyPr/>
            <a:lstStyle/>
            <a:p>
              <a:endParaRPr lang="en-GB"/>
            </a:p>
          </p:txBody>
        </p:sp>
        <p:sp>
          <p:nvSpPr>
            <p:cNvPr id="16" name="TextBox 16"/>
            <p:cNvSpPr txBox="1"/>
            <p:nvPr/>
          </p:nvSpPr>
          <p:spPr>
            <a:xfrm>
              <a:off x="0" y="-38100"/>
              <a:ext cx="992235" cy="885950"/>
            </a:xfrm>
            <a:prstGeom prst="rect">
              <a:avLst/>
            </a:prstGeom>
          </p:spPr>
          <p:txBody>
            <a:bodyPr lIns="50800" tIns="50800" rIns="50800" bIns="50800" rtlCol="0" anchor="ctr"/>
            <a:lstStyle/>
            <a:p>
              <a:pPr algn="ctr">
                <a:lnSpc>
                  <a:spcPts val="2659"/>
                </a:lnSpc>
                <a:spcBef>
                  <a:spcPct val="0"/>
                </a:spcBef>
              </a:pPr>
              <a:endParaRPr/>
            </a:p>
          </p:txBody>
        </p:sp>
      </p:grpSp>
      <p:sp>
        <p:nvSpPr>
          <p:cNvPr id="27" name="TextBox 27"/>
          <p:cNvSpPr txBox="1"/>
          <p:nvPr/>
        </p:nvSpPr>
        <p:spPr>
          <a:xfrm>
            <a:off x="2580045" y="2032840"/>
            <a:ext cx="3492035" cy="377283"/>
          </a:xfrm>
          <a:prstGeom prst="rect">
            <a:avLst/>
          </a:prstGeom>
        </p:spPr>
        <p:txBody>
          <a:bodyPr wrap="square" lIns="0" tIns="0" rIns="0" bIns="0" rtlCol="0" anchor="t">
            <a:spAutoFit/>
          </a:bodyPr>
          <a:lstStyle/>
          <a:p>
            <a:pPr algn="l">
              <a:lnSpc>
                <a:spcPts val="3150"/>
              </a:lnSpc>
            </a:pPr>
            <a:r>
              <a:rPr lang="en-US" sz="2100" b="1" spc="63" dirty="0">
                <a:solidFill>
                  <a:srgbClr val="EED600"/>
                </a:solidFill>
                <a:latin typeface="Canva Sans Bold"/>
                <a:ea typeface="Canva Sans Bold"/>
                <a:cs typeface="Canva Sans Bold"/>
                <a:sym typeface="Canva Sans Bold"/>
              </a:rPr>
              <a:t>Authors</a:t>
            </a:r>
          </a:p>
        </p:txBody>
      </p:sp>
      <p:grpSp>
        <p:nvGrpSpPr>
          <p:cNvPr id="35" name="Group 14">
            <a:extLst>
              <a:ext uri="{FF2B5EF4-FFF2-40B4-BE49-F238E27FC236}">
                <a16:creationId xmlns:a16="http://schemas.microsoft.com/office/drawing/2014/main" id="{02F5C198-6458-B816-3951-5D881B5FA85F}"/>
              </a:ext>
            </a:extLst>
          </p:cNvPr>
          <p:cNvGrpSpPr/>
          <p:nvPr/>
        </p:nvGrpSpPr>
        <p:grpSpPr>
          <a:xfrm>
            <a:off x="6077523" y="1885596"/>
            <a:ext cx="11448477" cy="924488"/>
            <a:chOff x="0" y="0"/>
            <a:chExt cx="992235" cy="847850"/>
          </a:xfrm>
        </p:grpSpPr>
        <p:sp>
          <p:nvSpPr>
            <p:cNvPr id="36" name="Freeform 15">
              <a:extLst>
                <a:ext uri="{FF2B5EF4-FFF2-40B4-BE49-F238E27FC236}">
                  <a16:creationId xmlns:a16="http://schemas.microsoft.com/office/drawing/2014/main" id="{819A0097-603C-2FC0-7355-3616D5596B7A}"/>
                </a:ext>
              </a:extLst>
            </p:cNvPr>
            <p:cNvSpPr/>
            <p:nvPr/>
          </p:nvSpPr>
          <p:spPr>
            <a:xfrm>
              <a:off x="0" y="0"/>
              <a:ext cx="992235" cy="847850"/>
            </a:xfrm>
            <a:custGeom>
              <a:avLst/>
              <a:gdLst/>
              <a:ahLst/>
              <a:cxnLst/>
              <a:rect l="l" t="t" r="r" b="b"/>
              <a:pathLst>
                <a:path w="992235" h="847850">
                  <a:moveTo>
                    <a:pt x="82199" y="0"/>
                  </a:moveTo>
                  <a:lnTo>
                    <a:pt x="910036" y="0"/>
                  </a:lnTo>
                  <a:cubicBezTo>
                    <a:pt x="931837" y="0"/>
                    <a:pt x="952745" y="8660"/>
                    <a:pt x="968160" y="24076"/>
                  </a:cubicBezTo>
                  <a:cubicBezTo>
                    <a:pt x="983575" y="39491"/>
                    <a:pt x="992235" y="60399"/>
                    <a:pt x="992235" y="82199"/>
                  </a:cubicBezTo>
                  <a:lnTo>
                    <a:pt x="992235" y="765650"/>
                  </a:lnTo>
                  <a:cubicBezTo>
                    <a:pt x="992235" y="811048"/>
                    <a:pt x="955434" y="847850"/>
                    <a:pt x="910036" y="847850"/>
                  </a:cubicBezTo>
                  <a:lnTo>
                    <a:pt x="82199" y="847850"/>
                  </a:lnTo>
                  <a:cubicBezTo>
                    <a:pt x="60399" y="847850"/>
                    <a:pt x="39491" y="839189"/>
                    <a:pt x="24076" y="823774"/>
                  </a:cubicBezTo>
                  <a:cubicBezTo>
                    <a:pt x="8660" y="808359"/>
                    <a:pt x="0" y="787451"/>
                    <a:pt x="0" y="765650"/>
                  </a:cubicBezTo>
                  <a:lnTo>
                    <a:pt x="0" y="82199"/>
                  </a:lnTo>
                  <a:cubicBezTo>
                    <a:pt x="0" y="60399"/>
                    <a:pt x="8660" y="39491"/>
                    <a:pt x="24076" y="24076"/>
                  </a:cubicBezTo>
                  <a:cubicBezTo>
                    <a:pt x="39491" y="8660"/>
                    <a:pt x="60399" y="0"/>
                    <a:pt x="82199" y="0"/>
                  </a:cubicBezTo>
                  <a:close/>
                </a:path>
              </a:pathLst>
            </a:custGeom>
            <a:solidFill>
              <a:srgbClr val="172E73"/>
            </a:solidFill>
          </p:spPr>
          <p:txBody>
            <a:bodyPr/>
            <a:lstStyle/>
            <a:p>
              <a:endParaRPr lang="en-GB"/>
            </a:p>
          </p:txBody>
        </p:sp>
        <p:sp>
          <p:nvSpPr>
            <p:cNvPr id="37" name="TextBox 16">
              <a:extLst>
                <a:ext uri="{FF2B5EF4-FFF2-40B4-BE49-F238E27FC236}">
                  <a16:creationId xmlns:a16="http://schemas.microsoft.com/office/drawing/2014/main" id="{69F0ED48-31AE-5F59-BCC3-45C8BC808BC1}"/>
                </a:ext>
              </a:extLst>
            </p:cNvPr>
            <p:cNvSpPr txBox="1"/>
            <p:nvPr/>
          </p:nvSpPr>
          <p:spPr>
            <a:xfrm>
              <a:off x="0" y="-38100"/>
              <a:ext cx="992235" cy="885950"/>
            </a:xfrm>
            <a:prstGeom prst="rect">
              <a:avLst/>
            </a:prstGeom>
          </p:spPr>
          <p:txBody>
            <a:bodyPr lIns="50800" tIns="50800" rIns="50800" bIns="50800" rtlCol="0" anchor="ctr"/>
            <a:lstStyle/>
            <a:p>
              <a:pPr algn="ctr">
                <a:lnSpc>
                  <a:spcPts val="2659"/>
                </a:lnSpc>
                <a:spcBef>
                  <a:spcPct val="0"/>
                </a:spcBef>
              </a:pPr>
              <a:endParaRPr/>
            </a:p>
          </p:txBody>
        </p:sp>
      </p:grpSp>
      <p:sp>
        <p:nvSpPr>
          <p:cNvPr id="38" name="TextBox 27">
            <a:extLst>
              <a:ext uri="{FF2B5EF4-FFF2-40B4-BE49-F238E27FC236}">
                <a16:creationId xmlns:a16="http://schemas.microsoft.com/office/drawing/2014/main" id="{BF90BECE-56E6-7B05-CCC9-80B397DEC5E3}"/>
              </a:ext>
            </a:extLst>
          </p:cNvPr>
          <p:cNvSpPr txBox="1"/>
          <p:nvPr/>
        </p:nvSpPr>
        <p:spPr>
          <a:xfrm>
            <a:off x="11092974" y="2074908"/>
            <a:ext cx="3492035" cy="377283"/>
          </a:xfrm>
          <a:prstGeom prst="rect">
            <a:avLst/>
          </a:prstGeom>
        </p:spPr>
        <p:txBody>
          <a:bodyPr wrap="square" lIns="0" tIns="0" rIns="0" bIns="0" rtlCol="0" anchor="t">
            <a:spAutoFit/>
          </a:bodyPr>
          <a:lstStyle/>
          <a:p>
            <a:pPr algn="l">
              <a:lnSpc>
                <a:spcPts val="3150"/>
              </a:lnSpc>
            </a:pPr>
            <a:r>
              <a:rPr lang="en-US" sz="2100" b="1" spc="63" dirty="0">
                <a:solidFill>
                  <a:srgbClr val="EED600"/>
                </a:solidFill>
                <a:latin typeface="Canva Sans Bold"/>
                <a:ea typeface="Canva Sans Bold"/>
                <a:cs typeface="Canva Sans Bold"/>
                <a:sym typeface="Canva Sans Bold"/>
              </a:rPr>
              <a:t>Key takeaways</a:t>
            </a:r>
          </a:p>
        </p:txBody>
      </p:sp>
      <p:graphicFrame>
        <p:nvGraphicFramePr>
          <p:cNvPr id="39" name="Table 38">
            <a:extLst>
              <a:ext uri="{FF2B5EF4-FFF2-40B4-BE49-F238E27FC236}">
                <a16:creationId xmlns:a16="http://schemas.microsoft.com/office/drawing/2014/main" id="{185A1378-804F-0DD5-6641-F8D0E73A7E80}"/>
              </a:ext>
            </a:extLst>
          </p:cNvPr>
          <p:cNvGraphicFramePr>
            <a:graphicFrameLocks noGrp="1"/>
          </p:cNvGraphicFramePr>
          <p:nvPr>
            <p:extLst>
              <p:ext uri="{D42A27DB-BD31-4B8C-83A1-F6EECF244321}">
                <p14:modId xmlns:p14="http://schemas.microsoft.com/office/powerpoint/2010/main" val="2156482743"/>
              </p:ext>
            </p:extLst>
          </p:nvPr>
        </p:nvGraphicFramePr>
        <p:xfrm>
          <a:off x="604157" y="3425389"/>
          <a:ext cx="17145000" cy="6763220"/>
        </p:xfrm>
        <a:graphic>
          <a:graphicData uri="http://schemas.openxmlformats.org/drawingml/2006/table">
            <a:tbl>
              <a:tblPr firstRow="1" bandRow="1">
                <a:tableStyleId>{5C22544A-7EE6-4342-B048-85BDC9FD1C3A}</a:tableStyleId>
              </a:tblPr>
              <a:tblGrid>
                <a:gridCol w="5317673">
                  <a:extLst>
                    <a:ext uri="{9D8B030D-6E8A-4147-A177-3AD203B41FA5}">
                      <a16:colId xmlns:a16="http://schemas.microsoft.com/office/drawing/2014/main" val="3236001074"/>
                    </a:ext>
                  </a:extLst>
                </a:gridCol>
                <a:gridCol w="11827327">
                  <a:extLst>
                    <a:ext uri="{9D8B030D-6E8A-4147-A177-3AD203B41FA5}">
                      <a16:colId xmlns:a16="http://schemas.microsoft.com/office/drawing/2014/main" val="4024455669"/>
                    </a:ext>
                  </a:extLst>
                </a:gridCol>
              </a:tblGrid>
              <a:tr h="859762">
                <a:tc>
                  <a:txBody>
                    <a:bodyPr/>
                    <a:lstStyle/>
                    <a:p>
                      <a:endParaRPr lang="en-GB" dirty="0"/>
                    </a:p>
                  </a:txBody>
                  <a:tcPr>
                    <a:solidFill>
                      <a:srgbClr val="002060"/>
                    </a:solidFill>
                  </a:tcPr>
                </a:tc>
                <a:tc>
                  <a:txBody>
                    <a:bodyPr/>
                    <a:lstStyle/>
                    <a:p>
                      <a:endParaRPr lang="en-GB" dirty="0"/>
                    </a:p>
                    <a:p>
                      <a:endParaRPr lang="en-GB" dirty="0"/>
                    </a:p>
                    <a:p>
                      <a:endParaRPr lang="en-GB" dirty="0"/>
                    </a:p>
                    <a:p>
                      <a:endParaRPr lang="en-GB" dirty="0"/>
                    </a:p>
                    <a:p>
                      <a:endParaRPr lang="en-GB" dirty="0"/>
                    </a:p>
                  </a:txBody>
                  <a:tcPr>
                    <a:solidFill>
                      <a:srgbClr val="002060"/>
                    </a:solidFill>
                  </a:tcPr>
                </a:tc>
                <a:extLst>
                  <a:ext uri="{0D108BD9-81ED-4DB2-BD59-A6C34878D82A}">
                    <a16:rowId xmlns:a16="http://schemas.microsoft.com/office/drawing/2014/main" val="634188579"/>
                  </a:ext>
                </a:extLst>
              </a:tr>
              <a:tr h="966824">
                <a:tc>
                  <a:txBody>
                    <a:bodyPr/>
                    <a:lstStyle/>
                    <a:p>
                      <a:endParaRPr lang="en-GB" dirty="0"/>
                    </a:p>
                    <a:p>
                      <a:endParaRPr lang="en-GB" dirty="0"/>
                    </a:p>
                    <a:p>
                      <a:endParaRPr lang="en-GB" dirty="0"/>
                    </a:p>
                    <a:p>
                      <a:endParaRPr lang="en-GB" dirty="0"/>
                    </a:p>
                    <a:p>
                      <a:endParaRPr lang="en-GB" dirty="0"/>
                    </a:p>
                  </a:txBody>
                  <a:tcPr>
                    <a:solidFill>
                      <a:srgbClr val="002060"/>
                    </a:solidFill>
                  </a:tcPr>
                </a:tc>
                <a:tc>
                  <a:txBody>
                    <a:bodyPr/>
                    <a:lstStyle/>
                    <a:p>
                      <a:endParaRPr lang="en-GB" dirty="0"/>
                    </a:p>
                  </a:txBody>
                  <a:tcPr>
                    <a:solidFill>
                      <a:srgbClr val="002060"/>
                    </a:solidFill>
                  </a:tcPr>
                </a:tc>
                <a:extLst>
                  <a:ext uri="{0D108BD9-81ED-4DB2-BD59-A6C34878D82A}">
                    <a16:rowId xmlns:a16="http://schemas.microsoft.com/office/drawing/2014/main" val="722194791"/>
                  </a:ext>
                </a:extLst>
              </a:tr>
              <a:tr h="783696">
                <a:tc>
                  <a:txBody>
                    <a:bodyPr/>
                    <a:lstStyle/>
                    <a:p>
                      <a:endParaRPr lang="en-GB" dirty="0"/>
                    </a:p>
                    <a:p>
                      <a:endParaRPr lang="en-GB" dirty="0"/>
                    </a:p>
                    <a:p>
                      <a:endParaRPr lang="en-GB" dirty="0"/>
                    </a:p>
                    <a:p>
                      <a:endParaRPr lang="en-GB" dirty="0"/>
                    </a:p>
                    <a:p>
                      <a:endParaRPr lang="en-GB" dirty="0"/>
                    </a:p>
                  </a:txBody>
                  <a:tcPr>
                    <a:solidFill>
                      <a:srgbClr val="002060"/>
                    </a:solidFill>
                  </a:tcPr>
                </a:tc>
                <a:tc>
                  <a:txBody>
                    <a:bodyPr/>
                    <a:lstStyle/>
                    <a:p>
                      <a:endParaRPr lang="en-GB" dirty="0"/>
                    </a:p>
                  </a:txBody>
                  <a:tcPr>
                    <a:solidFill>
                      <a:srgbClr val="002060"/>
                    </a:solidFill>
                  </a:tcPr>
                </a:tc>
                <a:extLst>
                  <a:ext uri="{0D108BD9-81ED-4DB2-BD59-A6C34878D82A}">
                    <a16:rowId xmlns:a16="http://schemas.microsoft.com/office/drawing/2014/main" val="2630697367"/>
                  </a:ext>
                </a:extLst>
              </a:tr>
              <a:tr h="783696">
                <a:tc>
                  <a:txBody>
                    <a:bodyPr/>
                    <a:lstStyle/>
                    <a:p>
                      <a:endParaRPr lang="en-GB" dirty="0"/>
                    </a:p>
                    <a:p>
                      <a:endParaRPr lang="en-GB" dirty="0"/>
                    </a:p>
                    <a:p>
                      <a:endParaRPr lang="en-GB" dirty="0"/>
                    </a:p>
                    <a:p>
                      <a:endParaRPr lang="en-GB" dirty="0"/>
                    </a:p>
                  </a:txBody>
                  <a:tcPr>
                    <a:solidFill>
                      <a:srgbClr val="002060"/>
                    </a:solidFill>
                  </a:tcPr>
                </a:tc>
                <a:tc>
                  <a:txBody>
                    <a:bodyPr/>
                    <a:lstStyle/>
                    <a:p>
                      <a:endParaRPr lang="en-GB"/>
                    </a:p>
                  </a:txBody>
                  <a:tcPr>
                    <a:solidFill>
                      <a:srgbClr val="002060"/>
                    </a:solidFill>
                  </a:tcPr>
                </a:tc>
                <a:extLst>
                  <a:ext uri="{0D108BD9-81ED-4DB2-BD59-A6C34878D82A}">
                    <a16:rowId xmlns:a16="http://schemas.microsoft.com/office/drawing/2014/main" val="761374546"/>
                  </a:ext>
                </a:extLst>
              </a:tr>
              <a:tr h="1185380">
                <a:tc>
                  <a:txBody>
                    <a:bodyPr/>
                    <a:lstStyle/>
                    <a:p>
                      <a:endParaRPr lang="en-GB" dirty="0"/>
                    </a:p>
                  </a:txBody>
                  <a:tcPr>
                    <a:solidFill>
                      <a:srgbClr val="002060"/>
                    </a:solidFill>
                  </a:tcPr>
                </a:tc>
                <a:tc>
                  <a:txBody>
                    <a:bodyPr/>
                    <a:lstStyle/>
                    <a:p>
                      <a:endParaRPr lang="en-GB" dirty="0"/>
                    </a:p>
                  </a:txBody>
                  <a:tcPr>
                    <a:solidFill>
                      <a:srgbClr val="002060"/>
                    </a:solidFill>
                  </a:tcPr>
                </a:tc>
                <a:extLst>
                  <a:ext uri="{0D108BD9-81ED-4DB2-BD59-A6C34878D82A}">
                    <a16:rowId xmlns:a16="http://schemas.microsoft.com/office/drawing/2014/main" val="445881541"/>
                  </a:ext>
                </a:extLst>
              </a:tr>
            </a:tbl>
          </a:graphicData>
        </a:graphic>
      </p:graphicFrame>
      <p:grpSp>
        <p:nvGrpSpPr>
          <p:cNvPr id="40" name="Group 29">
            <a:extLst>
              <a:ext uri="{FF2B5EF4-FFF2-40B4-BE49-F238E27FC236}">
                <a16:creationId xmlns:a16="http://schemas.microsoft.com/office/drawing/2014/main" id="{C5D5BF2B-7ACB-A1E1-2FFD-03025DBBC709}"/>
              </a:ext>
            </a:extLst>
          </p:cNvPr>
          <p:cNvGrpSpPr/>
          <p:nvPr/>
        </p:nvGrpSpPr>
        <p:grpSpPr>
          <a:xfrm>
            <a:off x="15853573" y="239550"/>
            <a:ext cx="2401770" cy="581409"/>
            <a:chOff x="0" y="0"/>
            <a:chExt cx="632565" cy="153128"/>
          </a:xfrm>
          <a:solidFill>
            <a:schemeClr val="tx2">
              <a:lumMod val="40000"/>
              <a:lumOff val="60000"/>
            </a:schemeClr>
          </a:solidFill>
        </p:grpSpPr>
        <p:sp>
          <p:nvSpPr>
            <p:cNvPr id="41" name="Freeform 30">
              <a:extLst>
                <a:ext uri="{FF2B5EF4-FFF2-40B4-BE49-F238E27FC236}">
                  <a16:creationId xmlns:a16="http://schemas.microsoft.com/office/drawing/2014/main" id="{623D637D-8E52-0C8C-2A1C-96090A8DA4F5}"/>
                </a:ext>
              </a:extLst>
            </p:cNvPr>
            <p:cNvSpPr/>
            <p:nvPr/>
          </p:nvSpPr>
          <p:spPr>
            <a:xfrm>
              <a:off x="0" y="0"/>
              <a:ext cx="632565" cy="153128"/>
            </a:xfrm>
            <a:custGeom>
              <a:avLst/>
              <a:gdLst/>
              <a:ahLst/>
              <a:cxnLst/>
              <a:rect l="l" t="t" r="r" b="b"/>
              <a:pathLst>
                <a:path w="632565" h="153128">
                  <a:moveTo>
                    <a:pt x="76564" y="0"/>
                  </a:moveTo>
                  <a:lnTo>
                    <a:pt x="556001" y="0"/>
                  </a:lnTo>
                  <a:cubicBezTo>
                    <a:pt x="598286" y="0"/>
                    <a:pt x="632565" y="34279"/>
                    <a:pt x="632565" y="76564"/>
                  </a:cubicBezTo>
                  <a:lnTo>
                    <a:pt x="632565" y="76564"/>
                  </a:lnTo>
                  <a:cubicBezTo>
                    <a:pt x="632565" y="118849"/>
                    <a:pt x="598286" y="153128"/>
                    <a:pt x="556001" y="153128"/>
                  </a:cubicBezTo>
                  <a:lnTo>
                    <a:pt x="76564" y="153128"/>
                  </a:lnTo>
                  <a:cubicBezTo>
                    <a:pt x="34279" y="153128"/>
                    <a:pt x="0" y="118849"/>
                    <a:pt x="0" y="76564"/>
                  </a:cubicBezTo>
                  <a:lnTo>
                    <a:pt x="0" y="76564"/>
                  </a:lnTo>
                  <a:cubicBezTo>
                    <a:pt x="0" y="34279"/>
                    <a:pt x="34279" y="0"/>
                    <a:pt x="76564" y="0"/>
                  </a:cubicBezTo>
                  <a:close/>
                </a:path>
              </a:pathLst>
            </a:custGeom>
            <a:grpFill/>
          </p:spPr>
          <p:txBody>
            <a:bodyPr/>
            <a:lstStyle/>
            <a:p>
              <a:endParaRPr lang="en-GB"/>
            </a:p>
          </p:txBody>
        </p:sp>
        <p:sp>
          <p:nvSpPr>
            <p:cNvPr id="42" name="TextBox 31">
              <a:extLst>
                <a:ext uri="{FF2B5EF4-FFF2-40B4-BE49-F238E27FC236}">
                  <a16:creationId xmlns:a16="http://schemas.microsoft.com/office/drawing/2014/main" id="{4EB4D233-509F-F3A5-03F6-04F8F43041BB}"/>
                </a:ext>
              </a:extLst>
            </p:cNvPr>
            <p:cNvSpPr txBox="1"/>
            <p:nvPr/>
          </p:nvSpPr>
          <p:spPr>
            <a:xfrm>
              <a:off x="0" y="-47625"/>
              <a:ext cx="632565" cy="200753"/>
            </a:xfrm>
            <a:prstGeom prst="rect">
              <a:avLst/>
            </a:prstGeom>
            <a:grpFill/>
          </p:spPr>
          <p:txBody>
            <a:bodyPr lIns="50800" tIns="50800" rIns="50800" bIns="50800" rtlCol="0" anchor="ctr"/>
            <a:lstStyle/>
            <a:p>
              <a:pPr algn="ctr">
                <a:lnSpc>
                  <a:spcPts val="3261"/>
                </a:lnSpc>
              </a:pPr>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82DCE2-A8AE-6B25-E143-192768808819}"/>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FAC82FF9-7167-8068-0F3B-31DC29DF2197}"/>
              </a:ext>
            </a:extLst>
          </p:cNvPr>
          <p:cNvSpPr/>
          <p:nvPr/>
        </p:nvSpPr>
        <p:spPr>
          <a:xfrm flipH="1">
            <a:off x="32657" y="-27840"/>
            <a:ext cx="18288000" cy="10287000"/>
          </a:xfrm>
          <a:custGeom>
            <a:avLst/>
            <a:gdLst/>
            <a:ahLst/>
            <a:cxnLst/>
            <a:rect l="l" t="t" r="r" b="b"/>
            <a:pathLst>
              <a:path w="18288000" h="10287000">
                <a:moveTo>
                  <a:pt x="18288000" y="0"/>
                </a:moveTo>
                <a:lnTo>
                  <a:pt x="0" y="0"/>
                </a:lnTo>
                <a:lnTo>
                  <a:pt x="0" y="10287000"/>
                </a:lnTo>
                <a:lnTo>
                  <a:pt x="18288000" y="10287000"/>
                </a:lnTo>
                <a:lnTo>
                  <a:pt x="18288000" y="0"/>
                </a:lnTo>
                <a:close/>
              </a:path>
            </a:pathLst>
          </a:custGeom>
          <a:blipFill>
            <a:blip r:embed="rId2"/>
            <a:stretch>
              <a:fillRect/>
            </a:stretch>
          </a:blipFill>
        </p:spPr>
        <p:txBody>
          <a:bodyPr/>
          <a:lstStyle/>
          <a:p>
            <a:endParaRPr lang="en-GB"/>
          </a:p>
        </p:txBody>
      </p:sp>
      <p:sp>
        <p:nvSpPr>
          <p:cNvPr id="5" name="TextBox 5">
            <a:extLst>
              <a:ext uri="{FF2B5EF4-FFF2-40B4-BE49-F238E27FC236}">
                <a16:creationId xmlns:a16="http://schemas.microsoft.com/office/drawing/2014/main" id="{AD398F1C-EB7F-57EE-D51C-2F67356C6E88}"/>
              </a:ext>
            </a:extLst>
          </p:cNvPr>
          <p:cNvSpPr txBox="1"/>
          <p:nvPr/>
        </p:nvSpPr>
        <p:spPr>
          <a:xfrm>
            <a:off x="3707182" y="68590"/>
            <a:ext cx="10982490" cy="923330"/>
          </a:xfrm>
          <a:prstGeom prst="rect">
            <a:avLst/>
          </a:prstGeom>
        </p:spPr>
        <p:txBody>
          <a:bodyPr wrap="square" lIns="0" tIns="0" rIns="0" bIns="0" rtlCol="0" anchor="t">
            <a:spAutoFit/>
          </a:bodyPr>
          <a:lstStyle/>
          <a:p>
            <a:pPr marL="0" lvl="0" indent="0" algn="l">
              <a:lnSpc>
                <a:spcPts val="7200"/>
              </a:lnSpc>
              <a:spcBef>
                <a:spcPct val="0"/>
              </a:spcBef>
            </a:pPr>
            <a:r>
              <a:rPr lang="en-US" sz="6000" b="1" dirty="0">
                <a:solidFill>
                  <a:srgbClr val="000000"/>
                </a:solidFill>
                <a:latin typeface="Canva Sans Bold"/>
                <a:ea typeface="Canva Sans Bold"/>
                <a:cs typeface="Canva Sans Bold"/>
                <a:sym typeface="Canva Sans Bold"/>
              </a:rPr>
              <a:t>Reflection on the literature</a:t>
            </a:r>
            <a:endParaRPr lang="en-US" sz="6000" b="1" u="none" strike="noStrike" dirty="0">
              <a:solidFill>
                <a:srgbClr val="000000"/>
              </a:solidFill>
              <a:latin typeface="Canva Sans Bold"/>
              <a:ea typeface="Canva Sans Bold"/>
              <a:cs typeface="Canva Sans Bold"/>
              <a:sym typeface="Canva Sans Bold"/>
            </a:endParaRPr>
          </a:p>
        </p:txBody>
      </p:sp>
      <p:grpSp>
        <p:nvGrpSpPr>
          <p:cNvPr id="6" name="Group 6">
            <a:extLst>
              <a:ext uri="{FF2B5EF4-FFF2-40B4-BE49-F238E27FC236}">
                <a16:creationId xmlns:a16="http://schemas.microsoft.com/office/drawing/2014/main" id="{B652A59B-811A-61C0-7573-0F0EE16C7113}"/>
              </a:ext>
            </a:extLst>
          </p:cNvPr>
          <p:cNvGrpSpPr/>
          <p:nvPr/>
        </p:nvGrpSpPr>
        <p:grpSpPr>
          <a:xfrm>
            <a:off x="14345702" y="102180"/>
            <a:ext cx="900099" cy="1065848"/>
            <a:chOff x="0" y="0"/>
            <a:chExt cx="363618" cy="458007"/>
          </a:xfrm>
        </p:grpSpPr>
        <p:sp>
          <p:nvSpPr>
            <p:cNvPr id="7" name="Freeform 7">
              <a:extLst>
                <a:ext uri="{FF2B5EF4-FFF2-40B4-BE49-F238E27FC236}">
                  <a16:creationId xmlns:a16="http://schemas.microsoft.com/office/drawing/2014/main" id="{BE1BF350-8A4D-1B66-A4F6-8C7F2986F5F5}"/>
                </a:ext>
              </a:extLst>
            </p:cNvPr>
            <p:cNvSpPr/>
            <p:nvPr/>
          </p:nvSpPr>
          <p:spPr>
            <a:xfrm>
              <a:off x="0" y="0"/>
              <a:ext cx="363618" cy="458007"/>
            </a:xfrm>
            <a:custGeom>
              <a:avLst/>
              <a:gdLst/>
              <a:ahLst/>
              <a:cxnLst/>
              <a:rect l="l" t="t" r="r" b="b"/>
              <a:pathLst>
                <a:path w="363618" h="458007">
                  <a:moveTo>
                    <a:pt x="181809" y="0"/>
                  </a:moveTo>
                  <a:lnTo>
                    <a:pt x="181809" y="0"/>
                  </a:lnTo>
                  <a:cubicBezTo>
                    <a:pt x="230028" y="0"/>
                    <a:pt x="276272" y="19155"/>
                    <a:pt x="310368" y="53251"/>
                  </a:cubicBezTo>
                  <a:cubicBezTo>
                    <a:pt x="344463" y="87346"/>
                    <a:pt x="363618" y="133590"/>
                    <a:pt x="363618" y="181809"/>
                  </a:cubicBezTo>
                  <a:lnTo>
                    <a:pt x="363618" y="276198"/>
                  </a:lnTo>
                  <a:cubicBezTo>
                    <a:pt x="363618" y="376609"/>
                    <a:pt x="282219" y="458007"/>
                    <a:pt x="181809" y="458007"/>
                  </a:cubicBezTo>
                  <a:lnTo>
                    <a:pt x="181809" y="458007"/>
                  </a:lnTo>
                  <a:cubicBezTo>
                    <a:pt x="81399" y="458007"/>
                    <a:pt x="0" y="376609"/>
                    <a:pt x="0" y="276198"/>
                  </a:cubicBezTo>
                  <a:lnTo>
                    <a:pt x="0" y="181809"/>
                  </a:lnTo>
                  <a:cubicBezTo>
                    <a:pt x="0" y="81399"/>
                    <a:pt x="81399" y="0"/>
                    <a:pt x="181809" y="0"/>
                  </a:cubicBezTo>
                  <a:close/>
                </a:path>
              </a:pathLst>
            </a:custGeom>
            <a:solidFill>
              <a:srgbClr val="172E73"/>
            </a:solidFill>
          </p:spPr>
          <p:txBody>
            <a:bodyPr/>
            <a:lstStyle/>
            <a:p>
              <a:endParaRPr lang="en-GB"/>
            </a:p>
          </p:txBody>
        </p:sp>
        <p:sp>
          <p:nvSpPr>
            <p:cNvPr id="8" name="TextBox 8">
              <a:extLst>
                <a:ext uri="{FF2B5EF4-FFF2-40B4-BE49-F238E27FC236}">
                  <a16:creationId xmlns:a16="http://schemas.microsoft.com/office/drawing/2014/main" id="{9A9C66E4-BA7D-7761-F30A-68AB2B7240CA}"/>
                </a:ext>
              </a:extLst>
            </p:cNvPr>
            <p:cNvSpPr txBox="1"/>
            <p:nvPr/>
          </p:nvSpPr>
          <p:spPr>
            <a:xfrm>
              <a:off x="0" y="-38100"/>
              <a:ext cx="363618" cy="496107"/>
            </a:xfrm>
            <a:prstGeom prst="rect">
              <a:avLst/>
            </a:prstGeom>
          </p:spPr>
          <p:txBody>
            <a:bodyPr lIns="50800" tIns="50800" rIns="50800" bIns="50800" rtlCol="0" anchor="ctr"/>
            <a:lstStyle/>
            <a:p>
              <a:pPr algn="ctr">
                <a:lnSpc>
                  <a:spcPts val="2659"/>
                </a:lnSpc>
                <a:spcBef>
                  <a:spcPct val="0"/>
                </a:spcBef>
              </a:pPr>
              <a:endParaRPr/>
            </a:p>
          </p:txBody>
        </p:sp>
      </p:grpSp>
      <p:sp>
        <p:nvSpPr>
          <p:cNvPr id="9" name="Freeform 9">
            <a:extLst>
              <a:ext uri="{FF2B5EF4-FFF2-40B4-BE49-F238E27FC236}">
                <a16:creationId xmlns:a16="http://schemas.microsoft.com/office/drawing/2014/main" id="{31A67F96-C3F4-F29B-0E3F-5AC1C58A5403}"/>
              </a:ext>
            </a:extLst>
          </p:cNvPr>
          <p:cNvSpPr/>
          <p:nvPr/>
        </p:nvSpPr>
        <p:spPr>
          <a:xfrm>
            <a:off x="14401800" y="237657"/>
            <a:ext cx="844001" cy="830286"/>
          </a:xfrm>
          <a:custGeom>
            <a:avLst/>
            <a:gdLst/>
            <a:ahLst/>
            <a:cxnLst/>
            <a:rect l="l" t="t" r="r" b="b"/>
            <a:pathLst>
              <a:path w="844001" h="830286">
                <a:moveTo>
                  <a:pt x="0" y="0"/>
                </a:moveTo>
                <a:lnTo>
                  <a:pt x="844000" y="0"/>
                </a:lnTo>
                <a:lnTo>
                  <a:pt x="844000" y="830285"/>
                </a:lnTo>
                <a:lnTo>
                  <a:pt x="0" y="83028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grpSp>
        <p:nvGrpSpPr>
          <p:cNvPr id="11" name="Group 11">
            <a:extLst>
              <a:ext uri="{FF2B5EF4-FFF2-40B4-BE49-F238E27FC236}">
                <a16:creationId xmlns:a16="http://schemas.microsoft.com/office/drawing/2014/main" id="{3DFA8EE4-A49B-C326-1AAD-1D2A67A8B378}"/>
              </a:ext>
            </a:extLst>
          </p:cNvPr>
          <p:cNvGrpSpPr/>
          <p:nvPr/>
        </p:nvGrpSpPr>
        <p:grpSpPr>
          <a:xfrm>
            <a:off x="604157" y="1666337"/>
            <a:ext cx="17145000" cy="1495963"/>
            <a:chOff x="0" y="0"/>
            <a:chExt cx="2227547" cy="1932007"/>
          </a:xfrm>
        </p:grpSpPr>
        <p:sp>
          <p:nvSpPr>
            <p:cNvPr id="12" name="Freeform 12">
              <a:extLst>
                <a:ext uri="{FF2B5EF4-FFF2-40B4-BE49-F238E27FC236}">
                  <a16:creationId xmlns:a16="http://schemas.microsoft.com/office/drawing/2014/main" id="{1053CBC2-9B77-E5A6-CB06-D908D504861A}"/>
                </a:ext>
              </a:extLst>
            </p:cNvPr>
            <p:cNvSpPr/>
            <p:nvPr/>
          </p:nvSpPr>
          <p:spPr>
            <a:xfrm>
              <a:off x="0" y="0"/>
              <a:ext cx="2227547" cy="1932007"/>
            </a:xfrm>
            <a:custGeom>
              <a:avLst/>
              <a:gdLst/>
              <a:ahLst/>
              <a:cxnLst/>
              <a:rect l="l" t="t" r="r" b="b"/>
              <a:pathLst>
                <a:path w="2227547" h="1932007">
                  <a:moveTo>
                    <a:pt x="36615" y="0"/>
                  </a:moveTo>
                  <a:lnTo>
                    <a:pt x="2190932" y="0"/>
                  </a:lnTo>
                  <a:cubicBezTo>
                    <a:pt x="2211154" y="0"/>
                    <a:pt x="2227547" y="16393"/>
                    <a:pt x="2227547" y="36615"/>
                  </a:cubicBezTo>
                  <a:lnTo>
                    <a:pt x="2227547" y="1895393"/>
                  </a:lnTo>
                  <a:cubicBezTo>
                    <a:pt x="2227547" y="1905103"/>
                    <a:pt x="2223689" y="1914416"/>
                    <a:pt x="2216822" y="1921283"/>
                  </a:cubicBezTo>
                  <a:cubicBezTo>
                    <a:pt x="2209956" y="1928150"/>
                    <a:pt x="2200643" y="1932007"/>
                    <a:pt x="2190932" y="1932007"/>
                  </a:cubicBezTo>
                  <a:lnTo>
                    <a:pt x="36615" y="1932007"/>
                  </a:lnTo>
                  <a:cubicBezTo>
                    <a:pt x="16393" y="1932007"/>
                    <a:pt x="0" y="1915614"/>
                    <a:pt x="0" y="1895393"/>
                  </a:cubicBezTo>
                  <a:lnTo>
                    <a:pt x="0" y="36615"/>
                  </a:lnTo>
                  <a:cubicBezTo>
                    <a:pt x="0" y="26904"/>
                    <a:pt x="3858" y="17591"/>
                    <a:pt x="10724" y="10724"/>
                  </a:cubicBezTo>
                  <a:cubicBezTo>
                    <a:pt x="17591" y="3858"/>
                    <a:pt x="26904" y="0"/>
                    <a:pt x="36615" y="0"/>
                  </a:cubicBezTo>
                  <a:close/>
                </a:path>
              </a:pathLst>
            </a:custGeom>
            <a:solidFill>
              <a:srgbClr val="78BFEA"/>
            </a:solidFill>
          </p:spPr>
          <p:txBody>
            <a:bodyPr/>
            <a:lstStyle/>
            <a:p>
              <a:endParaRPr lang="en-GB"/>
            </a:p>
          </p:txBody>
        </p:sp>
        <p:sp>
          <p:nvSpPr>
            <p:cNvPr id="13" name="TextBox 13">
              <a:extLst>
                <a:ext uri="{FF2B5EF4-FFF2-40B4-BE49-F238E27FC236}">
                  <a16:creationId xmlns:a16="http://schemas.microsoft.com/office/drawing/2014/main" id="{B8FE6E10-5A7A-F0C3-3B75-1D6C2D941CAA}"/>
                </a:ext>
              </a:extLst>
            </p:cNvPr>
            <p:cNvSpPr txBox="1"/>
            <p:nvPr/>
          </p:nvSpPr>
          <p:spPr>
            <a:xfrm>
              <a:off x="0" y="-38100"/>
              <a:ext cx="2227547" cy="1970107"/>
            </a:xfrm>
            <a:prstGeom prst="rect">
              <a:avLst/>
            </a:prstGeom>
          </p:spPr>
          <p:txBody>
            <a:bodyPr lIns="50800" tIns="50800" rIns="50800" bIns="50800" rtlCol="0" anchor="ctr"/>
            <a:lstStyle/>
            <a:p>
              <a:pPr algn="ctr">
                <a:lnSpc>
                  <a:spcPts val="2659"/>
                </a:lnSpc>
                <a:spcBef>
                  <a:spcPct val="0"/>
                </a:spcBef>
              </a:pPr>
              <a:endParaRPr/>
            </a:p>
          </p:txBody>
        </p:sp>
      </p:grpSp>
      <p:grpSp>
        <p:nvGrpSpPr>
          <p:cNvPr id="14" name="Group 14">
            <a:extLst>
              <a:ext uri="{FF2B5EF4-FFF2-40B4-BE49-F238E27FC236}">
                <a16:creationId xmlns:a16="http://schemas.microsoft.com/office/drawing/2014/main" id="{E7019FF4-E26F-BD97-CC43-06A18F39848B}"/>
              </a:ext>
            </a:extLst>
          </p:cNvPr>
          <p:cNvGrpSpPr/>
          <p:nvPr/>
        </p:nvGrpSpPr>
        <p:grpSpPr>
          <a:xfrm>
            <a:off x="924029" y="1896482"/>
            <a:ext cx="4904379" cy="924488"/>
            <a:chOff x="0" y="0"/>
            <a:chExt cx="992235" cy="847850"/>
          </a:xfrm>
        </p:grpSpPr>
        <p:sp>
          <p:nvSpPr>
            <p:cNvPr id="15" name="Freeform 15">
              <a:extLst>
                <a:ext uri="{FF2B5EF4-FFF2-40B4-BE49-F238E27FC236}">
                  <a16:creationId xmlns:a16="http://schemas.microsoft.com/office/drawing/2014/main" id="{19D31EFF-95FA-0C76-FC1C-60968DB908E2}"/>
                </a:ext>
              </a:extLst>
            </p:cNvPr>
            <p:cNvSpPr/>
            <p:nvPr/>
          </p:nvSpPr>
          <p:spPr>
            <a:xfrm>
              <a:off x="0" y="0"/>
              <a:ext cx="992235" cy="847850"/>
            </a:xfrm>
            <a:custGeom>
              <a:avLst/>
              <a:gdLst/>
              <a:ahLst/>
              <a:cxnLst/>
              <a:rect l="l" t="t" r="r" b="b"/>
              <a:pathLst>
                <a:path w="992235" h="847850">
                  <a:moveTo>
                    <a:pt x="82199" y="0"/>
                  </a:moveTo>
                  <a:lnTo>
                    <a:pt x="910036" y="0"/>
                  </a:lnTo>
                  <a:cubicBezTo>
                    <a:pt x="931837" y="0"/>
                    <a:pt x="952745" y="8660"/>
                    <a:pt x="968160" y="24076"/>
                  </a:cubicBezTo>
                  <a:cubicBezTo>
                    <a:pt x="983575" y="39491"/>
                    <a:pt x="992235" y="60399"/>
                    <a:pt x="992235" y="82199"/>
                  </a:cubicBezTo>
                  <a:lnTo>
                    <a:pt x="992235" y="765650"/>
                  </a:lnTo>
                  <a:cubicBezTo>
                    <a:pt x="992235" y="811048"/>
                    <a:pt x="955434" y="847850"/>
                    <a:pt x="910036" y="847850"/>
                  </a:cubicBezTo>
                  <a:lnTo>
                    <a:pt x="82199" y="847850"/>
                  </a:lnTo>
                  <a:cubicBezTo>
                    <a:pt x="60399" y="847850"/>
                    <a:pt x="39491" y="839189"/>
                    <a:pt x="24076" y="823774"/>
                  </a:cubicBezTo>
                  <a:cubicBezTo>
                    <a:pt x="8660" y="808359"/>
                    <a:pt x="0" y="787451"/>
                    <a:pt x="0" y="765650"/>
                  </a:cubicBezTo>
                  <a:lnTo>
                    <a:pt x="0" y="82199"/>
                  </a:lnTo>
                  <a:cubicBezTo>
                    <a:pt x="0" y="60399"/>
                    <a:pt x="8660" y="39491"/>
                    <a:pt x="24076" y="24076"/>
                  </a:cubicBezTo>
                  <a:cubicBezTo>
                    <a:pt x="39491" y="8660"/>
                    <a:pt x="60399" y="0"/>
                    <a:pt x="82199" y="0"/>
                  </a:cubicBezTo>
                  <a:close/>
                </a:path>
              </a:pathLst>
            </a:custGeom>
            <a:solidFill>
              <a:srgbClr val="172E73"/>
            </a:solidFill>
          </p:spPr>
          <p:txBody>
            <a:bodyPr/>
            <a:lstStyle/>
            <a:p>
              <a:endParaRPr lang="en-GB"/>
            </a:p>
          </p:txBody>
        </p:sp>
        <p:sp>
          <p:nvSpPr>
            <p:cNvPr id="16" name="TextBox 16">
              <a:extLst>
                <a:ext uri="{FF2B5EF4-FFF2-40B4-BE49-F238E27FC236}">
                  <a16:creationId xmlns:a16="http://schemas.microsoft.com/office/drawing/2014/main" id="{71D49FDC-67D7-71E7-9D9B-5EE6FDBBA76B}"/>
                </a:ext>
              </a:extLst>
            </p:cNvPr>
            <p:cNvSpPr txBox="1"/>
            <p:nvPr/>
          </p:nvSpPr>
          <p:spPr>
            <a:xfrm>
              <a:off x="0" y="-38100"/>
              <a:ext cx="992235" cy="885950"/>
            </a:xfrm>
            <a:prstGeom prst="rect">
              <a:avLst/>
            </a:prstGeom>
          </p:spPr>
          <p:txBody>
            <a:bodyPr lIns="50800" tIns="50800" rIns="50800" bIns="50800" rtlCol="0" anchor="ctr"/>
            <a:lstStyle/>
            <a:p>
              <a:pPr algn="ctr">
                <a:lnSpc>
                  <a:spcPts val="2659"/>
                </a:lnSpc>
                <a:spcBef>
                  <a:spcPct val="0"/>
                </a:spcBef>
              </a:pPr>
              <a:endParaRPr/>
            </a:p>
          </p:txBody>
        </p:sp>
      </p:grpSp>
      <p:sp>
        <p:nvSpPr>
          <p:cNvPr id="27" name="TextBox 27">
            <a:extLst>
              <a:ext uri="{FF2B5EF4-FFF2-40B4-BE49-F238E27FC236}">
                <a16:creationId xmlns:a16="http://schemas.microsoft.com/office/drawing/2014/main" id="{3704CB6F-CFC1-F3ED-92E3-F0C51B3F19D1}"/>
              </a:ext>
            </a:extLst>
          </p:cNvPr>
          <p:cNvSpPr txBox="1"/>
          <p:nvPr/>
        </p:nvSpPr>
        <p:spPr>
          <a:xfrm>
            <a:off x="2580045" y="2032840"/>
            <a:ext cx="3492035" cy="377283"/>
          </a:xfrm>
          <a:prstGeom prst="rect">
            <a:avLst/>
          </a:prstGeom>
        </p:spPr>
        <p:txBody>
          <a:bodyPr wrap="square" lIns="0" tIns="0" rIns="0" bIns="0" rtlCol="0" anchor="t">
            <a:spAutoFit/>
          </a:bodyPr>
          <a:lstStyle/>
          <a:p>
            <a:pPr algn="l">
              <a:lnSpc>
                <a:spcPts val="3150"/>
              </a:lnSpc>
            </a:pPr>
            <a:r>
              <a:rPr lang="en-US" sz="2100" b="1" spc="63" dirty="0">
                <a:solidFill>
                  <a:srgbClr val="EED600"/>
                </a:solidFill>
                <a:latin typeface="Canva Sans Bold"/>
                <a:ea typeface="Canva Sans Bold"/>
                <a:cs typeface="Canva Sans Bold"/>
                <a:sym typeface="Canva Sans Bold"/>
              </a:rPr>
              <a:t>Authors</a:t>
            </a:r>
          </a:p>
        </p:txBody>
      </p:sp>
      <p:grpSp>
        <p:nvGrpSpPr>
          <p:cNvPr id="35" name="Group 14">
            <a:extLst>
              <a:ext uri="{FF2B5EF4-FFF2-40B4-BE49-F238E27FC236}">
                <a16:creationId xmlns:a16="http://schemas.microsoft.com/office/drawing/2014/main" id="{B02915A9-FA7C-C2DE-BC77-B5C465F5A4EB}"/>
              </a:ext>
            </a:extLst>
          </p:cNvPr>
          <p:cNvGrpSpPr/>
          <p:nvPr/>
        </p:nvGrpSpPr>
        <p:grpSpPr>
          <a:xfrm>
            <a:off x="6077523" y="1885596"/>
            <a:ext cx="11448477" cy="924488"/>
            <a:chOff x="0" y="0"/>
            <a:chExt cx="992235" cy="847850"/>
          </a:xfrm>
        </p:grpSpPr>
        <p:sp>
          <p:nvSpPr>
            <p:cNvPr id="36" name="Freeform 15">
              <a:extLst>
                <a:ext uri="{FF2B5EF4-FFF2-40B4-BE49-F238E27FC236}">
                  <a16:creationId xmlns:a16="http://schemas.microsoft.com/office/drawing/2014/main" id="{FF54C163-1D01-A06D-84A8-906F2F5C403E}"/>
                </a:ext>
              </a:extLst>
            </p:cNvPr>
            <p:cNvSpPr/>
            <p:nvPr/>
          </p:nvSpPr>
          <p:spPr>
            <a:xfrm>
              <a:off x="0" y="0"/>
              <a:ext cx="992235" cy="847850"/>
            </a:xfrm>
            <a:custGeom>
              <a:avLst/>
              <a:gdLst/>
              <a:ahLst/>
              <a:cxnLst/>
              <a:rect l="l" t="t" r="r" b="b"/>
              <a:pathLst>
                <a:path w="992235" h="847850">
                  <a:moveTo>
                    <a:pt x="82199" y="0"/>
                  </a:moveTo>
                  <a:lnTo>
                    <a:pt x="910036" y="0"/>
                  </a:lnTo>
                  <a:cubicBezTo>
                    <a:pt x="931837" y="0"/>
                    <a:pt x="952745" y="8660"/>
                    <a:pt x="968160" y="24076"/>
                  </a:cubicBezTo>
                  <a:cubicBezTo>
                    <a:pt x="983575" y="39491"/>
                    <a:pt x="992235" y="60399"/>
                    <a:pt x="992235" y="82199"/>
                  </a:cubicBezTo>
                  <a:lnTo>
                    <a:pt x="992235" y="765650"/>
                  </a:lnTo>
                  <a:cubicBezTo>
                    <a:pt x="992235" y="811048"/>
                    <a:pt x="955434" y="847850"/>
                    <a:pt x="910036" y="847850"/>
                  </a:cubicBezTo>
                  <a:lnTo>
                    <a:pt x="82199" y="847850"/>
                  </a:lnTo>
                  <a:cubicBezTo>
                    <a:pt x="60399" y="847850"/>
                    <a:pt x="39491" y="839189"/>
                    <a:pt x="24076" y="823774"/>
                  </a:cubicBezTo>
                  <a:cubicBezTo>
                    <a:pt x="8660" y="808359"/>
                    <a:pt x="0" y="787451"/>
                    <a:pt x="0" y="765650"/>
                  </a:cubicBezTo>
                  <a:lnTo>
                    <a:pt x="0" y="82199"/>
                  </a:lnTo>
                  <a:cubicBezTo>
                    <a:pt x="0" y="60399"/>
                    <a:pt x="8660" y="39491"/>
                    <a:pt x="24076" y="24076"/>
                  </a:cubicBezTo>
                  <a:cubicBezTo>
                    <a:pt x="39491" y="8660"/>
                    <a:pt x="60399" y="0"/>
                    <a:pt x="82199" y="0"/>
                  </a:cubicBezTo>
                  <a:close/>
                </a:path>
              </a:pathLst>
            </a:custGeom>
            <a:solidFill>
              <a:srgbClr val="172E73"/>
            </a:solidFill>
          </p:spPr>
          <p:txBody>
            <a:bodyPr/>
            <a:lstStyle/>
            <a:p>
              <a:endParaRPr lang="en-GB"/>
            </a:p>
          </p:txBody>
        </p:sp>
        <p:sp>
          <p:nvSpPr>
            <p:cNvPr id="37" name="TextBox 16">
              <a:extLst>
                <a:ext uri="{FF2B5EF4-FFF2-40B4-BE49-F238E27FC236}">
                  <a16:creationId xmlns:a16="http://schemas.microsoft.com/office/drawing/2014/main" id="{F466CFF4-EBBE-A5B6-9039-B4308A3A7585}"/>
                </a:ext>
              </a:extLst>
            </p:cNvPr>
            <p:cNvSpPr txBox="1"/>
            <p:nvPr/>
          </p:nvSpPr>
          <p:spPr>
            <a:xfrm>
              <a:off x="0" y="-38100"/>
              <a:ext cx="992235" cy="885950"/>
            </a:xfrm>
            <a:prstGeom prst="rect">
              <a:avLst/>
            </a:prstGeom>
          </p:spPr>
          <p:txBody>
            <a:bodyPr lIns="50800" tIns="50800" rIns="50800" bIns="50800" rtlCol="0" anchor="ctr"/>
            <a:lstStyle/>
            <a:p>
              <a:pPr algn="ctr">
                <a:lnSpc>
                  <a:spcPts val="2659"/>
                </a:lnSpc>
                <a:spcBef>
                  <a:spcPct val="0"/>
                </a:spcBef>
              </a:pPr>
              <a:endParaRPr/>
            </a:p>
          </p:txBody>
        </p:sp>
      </p:grpSp>
      <p:sp>
        <p:nvSpPr>
          <p:cNvPr id="38" name="TextBox 27">
            <a:extLst>
              <a:ext uri="{FF2B5EF4-FFF2-40B4-BE49-F238E27FC236}">
                <a16:creationId xmlns:a16="http://schemas.microsoft.com/office/drawing/2014/main" id="{C1CFF47D-95FD-A15D-AAB9-A4CB2A11E5D2}"/>
              </a:ext>
            </a:extLst>
          </p:cNvPr>
          <p:cNvSpPr txBox="1"/>
          <p:nvPr/>
        </p:nvSpPr>
        <p:spPr>
          <a:xfrm>
            <a:off x="11092974" y="2074908"/>
            <a:ext cx="3492035" cy="377283"/>
          </a:xfrm>
          <a:prstGeom prst="rect">
            <a:avLst/>
          </a:prstGeom>
        </p:spPr>
        <p:txBody>
          <a:bodyPr wrap="square" lIns="0" tIns="0" rIns="0" bIns="0" rtlCol="0" anchor="t">
            <a:spAutoFit/>
          </a:bodyPr>
          <a:lstStyle/>
          <a:p>
            <a:pPr algn="l">
              <a:lnSpc>
                <a:spcPts val="3150"/>
              </a:lnSpc>
            </a:pPr>
            <a:r>
              <a:rPr lang="en-US" sz="2100" b="1" spc="63" dirty="0">
                <a:solidFill>
                  <a:srgbClr val="EED600"/>
                </a:solidFill>
                <a:latin typeface="Canva Sans Bold"/>
                <a:ea typeface="Canva Sans Bold"/>
                <a:cs typeface="Canva Sans Bold"/>
                <a:sym typeface="Canva Sans Bold"/>
              </a:rPr>
              <a:t>Key takeaways</a:t>
            </a:r>
          </a:p>
        </p:txBody>
      </p:sp>
      <p:graphicFrame>
        <p:nvGraphicFramePr>
          <p:cNvPr id="39" name="Table 38">
            <a:extLst>
              <a:ext uri="{FF2B5EF4-FFF2-40B4-BE49-F238E27FC236}">
                <a16:creationId xmlns:a16="http://schemas.microsoft.com/office/drawing/2014/main" id="{631620DE-EA8C-E363-CFFD-EA4236121823}"/>
              </a:ext>
            </a:extLst>
          </p:cNvPr>
          <p:cNvGraphicFramePr>
            <a:graphicFrameLocks noGrp="1"/>
          </p:cNvGraphicFramePr>
          <p:nvPr>
            <p:extLst>
              <p:ext uri="{D42A27DB-BD31-4B8C-83A1-F6EECF244321}">
                <p14:modId xmlns:p14="http://schemas.microsoft.com/office/powerpoint/2010/main" val="2705205994"/>
              </p:ext>
            </p:extLst>
          </p:nvPr>
        </p:nvGraphicFramePr>
        <p:xfrm>
          <a:off x="604157" y="3425389"/>
          <a:ext cx="17145000" cy="6766560"/>
        </p:xfrm>
        <a:graphic>
          <a:graphicData uri="http://schemas.openxmlformats.org/drawingml/2006/table">
            <a:tbl>
              <a:tblPr firstRow="1" bandRow="1">
                <a:tableStyleId>{5C22544A-7EE6-4342-B048-85BDC9FD1C3A}</a:tableStyleId>
              </a:tblPr>
              <a:tblGrid>
                <a:gridCol w="5317673">
                  <a:extLst>
                    <a:ext uri="{9D8B030D-6E8A-4147-A177-3AD203B41FA5}">
                      <a16:colId xmlns:a16="http://schemas.microsoft.com/office/drawing/2014/main" val="3236001074"/>
                    </a:ext>
                  </a:extLst>
                </a:gridCol>
                <a:gridCol w="11827327">
                  <a:extLst>
                    <a:ext uri="{9D8B030D-6E8A-4147-A177-3AD203B41FA5}">
                      <a16:colId xmlns:a16="http://schemas.microsoft.com/office/drawing/2014/main" val="4024455669"/>
                    </a:ext>
                  </a:extLst>
                </a:gridCol>
              </a:tblGrid>
              <a:tr h="859762">
                <a:tc>
                  <a:txBody>
                    <a:bodyPr/>
                    <a:lstStyle/>
                    <a:p>
                      <a:endParaRPr lang="en-GB" dirty="0"/>
                    </a:p>
                    <a:p>
                      <a:endParaRPr lang="en-GB" dirty="0"/>
                    </a:p>
                    <a:p>
                      <a:endParaRPr lang="en-GB" dirty="0"/>
                    </a:p>
                    <a:p>
                      <a:endParaRPr lang="en-GB" dirty="0"/>
                    </a:p>
                    <a:p>
                      <a:endParaRPr lang="en-GB" dirty="0"/>
                    </a:p>
                  </a:txBody>
                  <a:tcPr>
                    <a:solidFill>
                      <a:srgbClr val="002060"/>
                    </a:solidFill>
                  </a:tcPr>
                </a:tc>
                <a:tc>
                  <a:txBody>
                    <a:bodyPr/>
                    <a:lstStyle/>
                    <a:p>
                      <a:endParaRPr lang="en-GB" dirty="0"/>
                    </a:p>
                  </a:txBody>
                  <a:tcPr>
                    <a:solidFill>
                      <a:srgbClr val="002060"/>
                    </a:solidFill>
                  </a:tcPr>
                </a:tc>
                <a:extLst>
                  <a:ext uri="{0D108BD9-81ED-4DB2-BD59-A6C34878D82A}">
                    <a16:rowId xmlns:a16="http://schemas.microsoft.com/office/drawing/2014/main" val="634188579"/>
                  </a:ext>
                </a:extLst>
              </a:tr>
              <a:tr h="814303">
                <a:tc>
                  <a:txBody>
                    <a:bodyPr/>
                    <a:lstStyle/>
                    <a:p>
                      <a:endParaRPr lang="en-GB" dirty="0"/>
                    </a:p>
                    <a:p>
                      <a:endParaRPr lang="en-GB" dirty="0"/>
                    </a:p>
                    <a:p>
                      <a:endParaRPr lang="en-GB" dirty="0"/>
                    </a:p>
                    <a:p>
                      <a:endParaRPr lang="en-GB" dirty="0"/>
                    </a:p>
                    <a:p>
                      <a:endParaRPr lang="en-GB" dirty="0"/>
                    </a:p>
                  </a:txBody>
                  <a:tcPr>
                    <a:solidFill>
                      <a:srgbClr val="002060"/>
                    </a:solidFill>
                  </a:tcPr>
                </a:tc>
                <a:tc>
                  <a:txBody>
                    <a:bodyPr/>
                    <a:lstStyle/>
                    <a:p>
                      <a:endParaRPr lang="en-GB" dirty="0"/>
                    </a:p>
                  </a:txBody>
                  <a:tcPr>
                    <a:solidFill>
                      <a:srgbClr val="002060"/>
                    </a:solidFill>
                  </a:tcPr>
                </a:tc>
                <a:extLst>
                  <a:ext uri="{0D108BD9-81ED-4DB2-BD59-A6C34878D82A}">
                    <a16:rowId xmlns:a16="http://schemas.microsoft.com/office/drawing/2014/main" val="2884081004"/>
                  </a:ext>
                </a:extLst>
              </a:tr>
              <a:tr h="966824">
                <a:tc>
                  <a:txBody>
                    <a:bodyPr/>
                    <a:lstStyle/>
                    <a:p>
                      <a:endParaRPr lang="en-GB" dirty="0"/>
                    </a:p>
                    <a:p>
                      <a:endParaRPr lang="en-GB" dirty="0"/>
                    </a:p>
                    <a:p>
                      <a:endParaRPr lang="en-GB" dirty="0"/>
                    </a:p>
                    <a:p>
                      <a:endParaRPr lang="en-GB" dirty="0"/>
                    </a:p>
                    <a:p>
                      <a:endParaRPr lang="en-GB" dirty="0"/>
                    </a:p>
                  </a:txBody>
                  <a:tcPr>
                    <a:solidFill>
                      <a:srgbClr val="002060"/>
                    </a:solidFill>
                  </a:tcPr>
                </a:tc>
                <a:tc>
                  <a:txBody>
                    <a:bodyPr/>
                    <a:lstStyle/>
                    <a:p>
                      <a:endParaRPr lang="en-GB" dirty="0"/>
                    </a:p>
                  </a:txBody>
                  <a:tcPr>
                    <a:solidFill>
                      <a:srgbClr val="002060"/>
                    </a:solidFill>
                  </a:tcPr>
                </a:tc>
                <a:extLst>
                  <a:ext uri="{0D108BD9-81ED-4DB2-BD59-A6C34878D82A}">
                    <a16:rowId xmlns:a16="http://schemas.microsoft.com/office/drawing/2014/main" val="722194791"/>
                  </a:ext>
                </a:extLst>
              </a:tr>
              <a:tr h="783696">
                <a:tc>
                  <a:txBody>
                    <a:bodyPr/>
                    <a:lstStyle/>
                    <a:p>
                      <a:endParaRPr lang="en-GB" dirty="0"/>
                    </a:p>
                    <a:p>
                      <a:endParaRPr lang="en-GB" dirty="0"/>
                    </a:p>
                    <a:p>
                      <a:endParaRPr lang="en-GB" dirty="0"/>
                    </a:p>
                    <a:p>
                      <a:endParaRPr lang="en-GB" dirty="0"/>
                    </a:p>
                  </a:txBody>
                  <a:tcPr>
                    <a:solidFill>
                      <a:srgbClr val="002060"/>
                    </a:solidFill>
                  </a:tcPr>
                </a:tc>
                <a:tc>
                  <a:txBody>
                    <a:bodyPr/>
                    <a:lstStyle/>
                    <a:p>
                      <a:endParaRPr lang="en-GB" dirty="0"/>
                    </a:p>
                  </a:txBody>
                  <a:tcPr>
                    <a:solidFill>
                      <a:srgbClr val="002060"/>
                    </a:solidFill>
                  </a:tcPr>
                </a:tc>
                <a:extLst>
                  <a:ext uri="{0D108BD9-81ED-4DB2-BD59-A6C34878D82A}">
                    <a16:rowId xmlns:a16="http://schemas.microsoft.com/office/drawing/2014/main" val="761374546"/>
                  </a:ext>
                </a:extLst>
              </a:tr>
              <a:tr h="783696">
                <a:tc>
                  <a:txBody>
                    <a:bodyPr/>
                    <a:lstStyle/>
                    <a:p>
                      <a:endParaRPr lang="en-GB" dirty="0"/>
                    </a:p>
                    <a:p>
                      <a:endParaRPr lang="en-GB" dirty="0"/>
                    </a:p>
                    <a:p>
                      <a:endParaRPr lang="en-GB" dirty="0"/>
                    </a:p>
                    <a:p>
                      <a:endParaRPr lang="en-GB" dirty="0"/>
                    </a:p>
                  </a:txBody>
                  <a:tcPr>
                    <a:solidFill>
                      <a:srgbClr val="002060"/>
                    </a:solidFill>
                  </a:tcPr>
                </a:tc>
                <a:tc>
                  <a:txBody>
                    <a:bodyPr/>
                    <a:lstStyle/>
                    <a:p>
                      <a:endParaRPr lang="en-GB" dirty="0"/>
                    </a:p>
                  </a:txBody>
                  <a:tcPr>
                    <a:solidFill>
                      <a:srgbClr val="002060"/>
                    </a:solidFill>
                  </a:tcPr>
                </a:tc>
                <a:extLst>
                  <a:ext uri="{0D108BD9-81ED-4DB2-BD59-A6C34878D82A}">
                    <a16:rowId xmlns:a16="http://schemas.microsoft.com/office/drawing/2014/main" val="3260949076"/>
                  </a:ext>
                </a:extLst>
              </a:tr>
            </a:tbl>
          </a:graphicData>
        </a:graphic>
      </p:graphicFrame>
      <p:grpSp>
        <p:nvGrpSpPr>
          <p:cNvPr id="40" name="Group 29">
            <a:extLst>
              <a:ext uri="{FF2B5EF4-FFF2-40B4-BE49-F238E27FC236}">
                <a16:creationId xmlns:a16="http://schemas.microsoft.com/office/drawing/2014/main" id="{3E5D1238-7D19-DF3C-220D-6BCB84655A60}"/>
              </a:ext>
            </a:extLst>
          </p:cNvPr>
          <p:cNvGrpSpPr/>
          <p:nvPr/>
        </p:nvGrpSpPr>
        <p:grpSpPr>
          <a:xfrm>
            <a:off x="15853573" y="223089"/>
            <a:ext cx="2401770" cy="581409"/>
            <a:chOff x="0" y="0"/>
            <a:chExt cx="632565" cy="153128"/>
          </a:xfrm>
          <a:solidFill>
            <a:schemeClr val="tx2">
              <a:lumMod val="40000"/>
              <a:lumOff val="60000"/>
            </a:schemeClr>
          </a:solidFill>
        </p:grpSpPr>
        <p:sp>
          <p:nvSpPr>
            <p:cNvPr id="41" name="Freeform 30">
              <a:extLst>
                <a:ext uri="{FF2B5EF4-FFF2-40B4-BE49-F238E27FC236}">
                  <a16:creationId xmlns:a16="http://schemas.microsoft.com/office/drawing/2014/main" id="{DD5FEF3D-6260-0386-1ED4-BF727F1986C9}"/>
                </a:ext>
              </a:extLst>
            </p:cNvPr>
            <p:cNvSpPr/>
            <p:nvPr/>
          </p:nvSpPr>
          <p:spPr>
            <a:xfrm>
              <a:off x="0" y="0"/>
              <a:ext cx="632565" cy="153128"/>
            </a:xfrm>
            <a:custGeom>
              <a:avLst/>
              <a:gdLst/>
              <a:ahLst/>
              <a:cxnLst/>
              <a:rect l="l" t="t" r="r" b="b"/>
              <a:pathLst>
                <a:path w="632565" h="153128">
                  <a:moveTo>
                    <a:pt x="76564" y="0"/>
                  </a:moveTo>
                  <a:lnTo>
                    <a:pt x="556001" y="0"/>
                  </a:lnTo>
                  <a:cubicBezTo>
                    <a:pt x="598286" y="0"/>
                    <a:pt x="632565" y="34279"/>
                    <a:pt x="632565" y="76564"/>
                  </a:cubicBezTo>
                  <a:lnTo>
                    <a:pt x="632565" y="76564"/>
                  </a:lnTo>
                  <a:cubicBezTo>
                    <a:pt x="632565" y="118849"/>
                    <a:pt x="598286" y="153128"/>
                    <a:pt x="556001" y="153128"/>
                  </a:cubicBezTo>
                  <a:lnTo>
                    <a:pt x="76564" y="153128"/>
                  </a:lnTo>
                  <a:cubicBezTo>
                    <a:pt x="34279" y="153128"/>
                    <a:pt x="0" y="118849"/>
                    <a:pt x="0" y="76564"/>
                  </a:cubicBezTo>
                  <a:lnTo>
                    <a:pt x="0" y="76564"/>
                  </a:lnTo>
                  <a:cubicBezTo>
                    <a:pt x="0" y="34279"/>
                    <a:pt x="34279" y="0"/>
                    <a:pt x="76564" y="0"/>
                  </a:cubicBezTo>
                  <a:close/>
                </a:path>
              </a:pathLst>
            </a:custGeom>
            <a:grpFill/>
          </p:spPr>
          <p:txBody>
            <a:bodyPr/>
            <a:lstStyle/>
            <a:p>
              <a:endParaRPr lang="en-GB"/>
            </a:p>
          </p:txBody>
        </p:sp>
        <p:sp>
          <p:nvSpPr>
            <p:cNvPr id="42" name="TextBox 31">
              <a:extLst>
                <a:ext uri="{FF2B5EF4-FFF2-40B4-BE49-F238E27FC236}">
                  <a16:creationId xmlns:a16="http://schemas.microsoft.com/office/drawing/2014/main" id="{787A7AB8-5687-4C50-FB25-81AE2D88B1B6}"/>
                </a:ext>
              </a:extLst>
            </p:cNvPr>
            <p:cNvSpPr txBox="1"/>
            <p:nvPr/>
          </p:nvSpPr>
          <p:spPr>
            <a:xfrm>
              <a:off x="0" y="-47625"/>
              <a:ext cx="632565" cy="200753"/>
            </a:xfrm>
            <a:prstGeom prst="rect">
              <a:avLst/>
            </a:prstGeom>
            <a:grpFill/>
          </p:spPr>
          <p:txBody>
            <a:bodyPr lIns="50800" tIns="50800" rIns="50800" bIns="50800" rtlCol="0" anchor="ctr"/>
            <a:lstStyle/>
            <a:p>
              <a:pPr algn="ctr">
                <a:lnSpc>
                  <a:spcPts val="3261"/>
                </a:lnSpc>
              </a:pPr>
              <a:endParaRPr/>
            </a:p>
          </p:txBody>
        </p:sp>
      </p:grpSp>
    </p:spTree>
    <p:extLst>
      <p:ext uri="{BB962C8B-B14F-4D97-AF65-F5344CB8AC3E}">
        <p14:creationId xmlns:p14="http://schemas.microsoft.com/office/powerpoint/2010/main" val="2211442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21424</TotalTime>
  <Words>1344</Words>
  <Application>Microsoft Office PowerPoint</Application>
  <PresentationFormat>Custom</PresentationFormat>
  <Paragraphs>250</Paragraphs>
  <Slides>19</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19</vt:i4>
      </vt:variant>
    </vt:vector>
  </HeadingPairs>
  <TitlesOfParts>
    <vt:vector size="31" baseType="lpstr">
      <vt:lpstr>Canva Sans Medium</vt:lpstr>
      <vt:lpstr>Calibri</vt:lpstr>
      <vt:lpstr>Cambria Math</vt:lpstr>
      <vt:lpstr>Inter Bold</vt:lpstr>
      <vt:lpstr>Inter</vt:lpstr>
      <vt:lpstr>Aptos</vt:lpstr>
      <vt:lpstr>Arial</vt:lpstr>
      <vt:lpstr>Open Sans Bold</vt:lpstr>
      <vt:lpstr>Ubuntu Bold</vt:lpstr>
      <vt:lpstr>Canva Sans Bold</vt:lpstr>
      <vt:lpstr>Canva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Blue White and Black Modern Education Presentation</dc:title>
  <cp:lastModifiedBy>Lea, Simon</cp:lastModifiedBy>
  <cp:revision>23</cp:revision>
  <dcterms:created xsi:type="dcterms:W3CDTF">2006-08-16T00:00:00Z</dcterms:created>
  <dcterms:modified xsi:type="dcterms:W3CDTF">2026-01-29T11:27:33Z</dcterms:modified>
  <dc:identifier>DAG8VN0BUJk</dc:identifier>
</cp:coreProperties>
</file>